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583" r:id="rId2"/>
    <p:sldId id="584" r:id="rId3"/>
    <p:sldId id="489" r:id="rId4"/>
    <p:sldId id="469" r:id="rId5"/>
    <p:sldId id="608" r:id="rId6"/>
    <p:sldId id="607" r:id="rId7"/>
    <p:sldId id="606" r:id="rId8"/>
    <p:sldId id="603" r:id="rId9"/>
    <p:sldId id="604" r:id="rId10"/>
    <p:sldId id="605" r:id="rId11"/>
    <p:sldId id="491" r:id="rId12"/>
    <p:sldId id="599" r:id="rId13"/>
    <p:sldId id="594" r:id="rId14"/>
    <p:sldId id="488" r:id="rId15"/>
    <p:sldId id="468" r:id="rId16"/>
    <p:sldId id="590"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34B359-D7F7-FD21-F936-15519CC7B6A7}" name="Reinhard Ndlovu" initials="RN" userId="9cb48bb3a269e58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8FA"/>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FC3DF-503F-4C68-9D05-73FFC320D2CA}" v="477" dt="2022-01-18T05:09:51.780"/>
    <p1510:client id="{2D636208-0325-684D-985D-65C259295004}" v="2486" dt="2022-01-19T00:27:55.811"/>
    <p1510:client id="{572ED7A7-AD1B-432C-BB36-9895B29E4FDE}" v="529" dt="2022-01-19T00:25:41.182"/>
    <p1510:client id="{97AA9F00-5E4A-4BA5-B226-3C15925DB7FD}" v="44" dt="2022-01-18T19:09:57.092"/>
    <p1510:client id="{C81C7592-0BBF-41C0-AE54-F83FA1FD851C}" v="2" dt="2022-01-18T05:14:19.270"/>
    <p1510:client id="{EC85B119-E57A-44A1-90B5-EC9B3A6BA0FC}" v="1055" dt="2022-01-18T05:45:58.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01BD6-766B-4D19-B75E-7E6A037A6BFB}" type="datetimeFigureOut">
              <a:rPr lang="en-US" smtClean="0"/>
              <a:t>1/18/2022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302AA-81B1-4225-BC36-6DD3E8E98722}" type="slidenum">
              <a:rPr lang="en-US" smtClean="0"/>
              <a:t>‹#›</a:t>
            </a:fld>
            <a:endParaRPr lang="en-US"/>
          </a:p>
        </p:txBody>
      </p:sp>
    </p:spTree>
    <p:extLst>
      <p:ext uri="{BB962C8B-B14F-4D97-AF65-F5344CB8AC3E}">
        <p14:creationId xmlns:p14="http://schemas.microsoft.com/office/powerpoint/2010/main" val="388884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3C34-4FAE-4634-9621-7C1A1531823B}"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1758-ED3D-4611-B861-63A1DF032208}" type="slidenum">
              <a:rPr lang="en-US" smtClean="0"/>
              <a:t>‹#›</a:t>
            </a:fld>
            <a:endParaRPr lang="en-US"/>
          </a:p>
        </p:txBody>
      </p:sp>
    </p:spTree>
    <p:extLst>
      <p:ext uri="{BB962C8B-B14F-4D97-AF65-F5344CB8AC3E}">
        <p14:creationId xmlns:p14="http://schemas.microsoft.com/office/powerpoint/2010/main" val="199045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293348"/>
      </p:ext>
    </p:extLst>
  </p:cSld>
  <p:clrMapOvr>
    <a:masterClrMapping/>
  </p:clrMapOvr>
  <p:transition spd="slow" advClick="0" advTm="3000">
    <p:fade/>
  </p:transition>
  <p:extLst>
    <p:ext uri="{DCECCB84-F9BA-43D5-87BE-67443E8EF086}">
      <p15:sldGuideLst xmlns:p15="http://schemas.microsoft.com/office/powerpoint/2012/main">
        <p15:guide id="1" orient="horz" pos="2700" userDrawn="1">
          <p15:clr>
            <a:srgbClr val="FBAE40"/>
          </p15:clr>
        </p15:guide>
        <p15:guide id="2" pos="5384" userDrawn="1">
          <p15:clr>
            <a:srgbClr val="FBAE40"/>
          </p15:clr>
        </p15:guide>
        <p15:guide id="3" pos="374" userDrawn="1">
          <p15:clr>
            <a:srgbClr val="FBAE40"/>
          </p15:clr>
        </p15:guide>
        <p15:guide id="4" orient="horz" pos="306" userDrawn="1">
          <p15:clr>
            <a:srgbClr val="FBAE40"/>
          </p15:clr>
        </p15:guide>
        <p15:guide id="5" orient="horz" pos="9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Half Picture at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1"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8" name="TextBox 7"/>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Tree>
    <p:extLst>
      <p:ext uri="{BB962C8B-B14F-4D97-AF65-F5344CB8AC3E}">
        <p14:creationId xmlns:p14="http://schemas.microsoft.com/office/powerpoint/2010/main" val="371374886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Portfolio 01">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4"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20"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440558140"/>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Portfolio 02">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4" name="Picture Placeholder 2"/>
          <p:cNvSpPr>
            <a:spLocks noGrp="1"/>
          </p:cNvSpPr>
          <p:nvPr>
            <p:ph type="pic" sz="quarter" idx="13"/>
          </p:nvPr>
        </p:nvSpPr>
        <p:spPr>
          <a:xfrm>
            <a:off x="6033912"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5" name="Picture Placeholder 2"/>
          <p:cNvSpPr>
            <a:spLocks noGrp="1"/>
          </p:cNvSpPr>
          <p:nvPr>
            <p:ph type="pic" sz="quarter" idx="14"/>
          </p:nvPr>
        </p:nvSpPr>
        <p:spPr>
          <a:xfrm>
            <a:off x="3315406"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091827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Portfolio 03">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7" name="Picture Placeholder 2"/>
          <p:cNvSpPr>
            <a:spLocks noGrp="1"/>
          </p:cNvSpPr>
          <p:nvPr>
            <p:ph type="pic" sz="quarter" idx="15"/>
          </p:nvPr>
        </p:nvSpPr>
        <p:spPr>
          <a:xfrm>
            <a:off x="593725"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21525903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Portfolio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27432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293788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9" name="Picture Placeholder 2"/>
          <p:cNvSpPr>
            <a:spLocks noGrp="1"/>
          </p:cNvSpPr>
          <p:nvPr>
            <p:ph type="pic" sz="quarter" idx="17"/>
          </p:nvPr>
        </p:nvSpPr>
        <p:spPr>
          <a:xfrm>
            <a:off x="1508125"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8" name="Picture Placeholder 2"/>
          <p:cNvSpPr>
            <a:spLocks noGrp="1"/>
          </p:cNvSpPr>
          <p:nvPr>
            <p:ph type="pic" sz="quarter" idx="18"/>
          </p:nvPr>
        </p:nvSpPr>
        <p:spPr>
          <a:xfrm>
            <a:off x="5988464"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96989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Mockup 0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535" y="1134684"/>
            <a:ext cx="2415741" cy="3528796"/>
          </a:xfrm>
          <a:prstGeom prst="rect">
            <a:avLst/>
          </a:prstGeom>
        </p:spPr>
      </p:pic>
      <p:sp>
        <p:nvSpPr>
          <p:cNvPr id="4" name="Picture Placeholder 25"/>
          <p:cNvSpPr>
            <a:spLocks noGrp="1"/>
          </p:cNvSpPr>
          <p:nvPr>
            <p:ph type="pic" sz="quarter" idx="14"/>
          </p:nvPr>
        </p:nvSpPr>
        <p:spPr>
          <a:xfrm>
            <a:off x="720840"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37877" y="1134684"/>
            <a:ext cx="2415741" cy="3528796"/>
          </a:xfrm>
          <a:prstGeom prst="rect">
            <a:avLst/>
          </a:prstGeom>
        </p:spPr>
      </p:pic>
      <p:sp>
        <p:nvSpPr>
          <p:cNvPr id="15" name="Picture Placeholder 25"/>
          <p:cNvSpPr>
            <a:spLocks noGrp="1"/>
          </p:cNvSpPr>
          <p:nvPr>
            <p:ph type="pic" sz="quarter" idx="15"/>
          </p:nvPr>
        </p:nvSpPr>
        <p:spPr>
          <a:xfrm>
            <a:off x="5022182"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8548" y="1439120"/>
            <a:ext cx="2415741" cy="3528796"/>
          </a:xfrm>
          <a:prstGeom prst="rect">
            <a:avLst/>
          </a:prstGeom>
        </p:spPr>
      </p:pic>
      <p:sp>
        <p:nvSpPr>
          <p:cNvPr id="17" name="Picture Placeholder 25"/>
          <p:cNvSpPr>
            <a:spLocks noGrp="1"/>
          </p:cNvSpPr>
          <p:nvPr>
            <p:ph type="pic" sz="quarter" idx="16"/>
          </p:nvPr>
        </p:nvSpPr>
        <p:spPr>
          <a:xfrm>
            <a:off x="7172853"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7206" y="1439120"/>
            <a:ext cx="2415741" cy="3528796"/>
          </a:xfrm>
          <a:prstGeom prst="rect">
            <a:avLst/>
          </a:prstGeom>
        </p:spPr>
      </p:pic>
      <p:sp>
        <p:nvSpPr>
          <p:cNvPr id="19" name="Picture Placeholder 25"/>
          <p:cNvSpPr>
            <a:spLocks noGrp="1"/>
          </p:cNvSpPr>
          <p:nvPr>
            <p:ph type="pic" sz="quarter" idx="17"/>
          </p:nvPr>
        </p:nvSpPr>
        <p:spPr>
          <a:xfrm>
            <a:off x="2871511"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250657437"/>
      </p:ext>
    </p:extLst>
  </p:cSld>
  <p:clrMapOvr>
    <a:masterClrMapping/>
  </p:clrMapOvr>
  <p:transition spd="slow" advClick="0" advTm="3000">
    <p:fade/>
  </p:transition>
  <p:extLst>
    <p:ext uri="{DCECCB84-F9BA-43D5-87BE-67443E8EF086}">
      <p15:sldGuideLst xmlns:p15="http://schemas.microsoft.com/office/powerpoint/2012/main">
        <p15:guide id="1" orient="horz" pos="2934" userDrawn="1">
          <p15:clr>
            <a:srgbClr val="FBAE40"/>
          </p15:clr>
        </p15:guide>
        <p15:guide id="2" pos="5384">
          <p15:clr>
            <a:srgbClr val="FBAE40"/>
          </p15:clr>
        </p15:guide>
        <p15:guide id="3" pos="374">
          <p15:clr>
            <a:srgbClr val="FBAE40"/>
          </p15:clr>
        </p15:guide>
        <p15:guide id="4" orient="horz" pos="306">
          <p15:clr>
            <a:srgbClr val="FBAE40"/>
          </p15:clr>
        </p15:guide>
        <p15:guide id="5" orient="horz" pos="9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Phone Mockup 02">
    <p:spTree>
      <p:nvGrpSpPr>
        <p:cNvPr id="1" name=""/>
        <p:cNvGrpSpPr/>
        <p:nvPr/>
      </p:nvGrpSpPr>
      <p:grpSpPr>
        <a:xfrm>
          <a:off x="0" y="0"/>
          <a:ext cx="0" cy="0"/>
          <a:chOff x="0" y="0"/>
          <a:chExt cx="0" cy="0"/>
        </a:xfrm>
      </p:grpSpPr>
      <p:sp>
        <p:nvSpPr>
          <p:cNvPr id="21" name="Rectangle 20"/>
          <p:cNvSpPr/>
          <p:nvPr userDrawn="1"/>
        </p:nvSpPr>
        <p:spPr>
          <a:xfrm>
            <a:off x="595314" y="1857487"/>
            <a:ext cx="7953374" cy="20268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129" y="1194045"/>
            <a:ext cx="2415741" cy="3528796"/>
          </a:xfrm>
          <a:prstGeom prst="rect">
            <a:avLst/>
          </a:prstGeom>
        </p:spPr>
      </p:pic>
      <p:sp>
        <p:nvSpPr>
          <p:cNvPr id="18" name="Picture Placeholder 25"/>
          <p:cNvSpPr>
            <a:spLocks noGrp="1"/>
          </p:cNvSpPr>
          <p:nvPr>
            <p:ph type="pic" sz="quarter" idx="18"/>
          </p:nvPr>
        </p:nvSpPr>
        <p:spPr>
          <a:xfrm>
            <a:off x="3961343" y="1754911"/>
            <a:ext cx="1204382"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41631196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Mockup 03">
    <p:spTree>
      <p:nvGrpSpPr>
        <p:cNvPr id="1" name=""/>
        <p:cNvGrpSpPr/>
        <p:nvPr/>
      </p:nvGrpSpPr>
      <p:grpSpPr>
        <a:xfrm>
          <a:off x="0" y="0"/>
          <a:ext cx="0" cy="0"/>
          <a:chOff x="0" y="0"/>
          <a:chExt cx="0" cy="0"/>
        </a:xfrm>
      </p:grpSpPr>
      <p:sp>
        <p:nvSpPr>
          <p:cNvPr id="21" name="Rectangle 20"/>
          <p:cNvSpPr/>
          <p:nvPr userDrawn="1"/>
        </p:nvSpPr>
        <p:spPr>
          <a:xfrm>
            <a:off x="595314" y="1543050"/>
            <a:ext cx="7953374" cy="963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3706" y="1142482"/>
            <a:ext cx="2415741" cy="3528796"/>
          </a:xfrm>
          <a:prstGeom prst="rect">
            <a:avLst/>
          </a:prstGeom>
        </p:spPr>
      </p:pic>
      <p:sp>
        <p:nvSpPr>
          <p:cNvPr id="14" name="Picture Placeholder 25"/>
          <p:cNvSpPr>
            <a:spLocks noGrp="1"/>
          </p:cNvSpPr>
          <p:nvPr>
            <p:ph type="pic" sz="quarter" idx="17"/>
          </p:nvPr>
        </p:nvSpPr>
        <p:spPr>
          <a:xfrm>
            <a:off x="5118011"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6263" y="1142482"/>
            <a:ext cx="2415741" cy="3528796"/>
          </a:xfrm>
          <a:prstGeom prst="rect">
            <a:avLst/>
          </a:prstGeom>
        </p:spPr>
      </p:pic>
      <p:sp>
        <p:nvSpPr>
          <p:cNvPr id="18" name="Picture Placeholder 25"/>
          <p:cNvSpPr>
            <a:spLocks noGrp="1"/>
          </p:cNvSpPr>
          <p:nvPr>
            <p:ph type="pic" sz="quarter" idx="18"/>
          </p:nvPr>
        </p:nvSpPr>
        <p:spPr>
          <a:xfrm>
            <a:off x="6750568"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60986166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hone Mockup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71766" y="1194045"/>
            <a:ext cx="2415741" cy="3528796"/>
          </a:xfrm>
          <a:prstGeom prst="rect">
            <a:avLst/>
          </a:prstGeom>
        </p:spPr>
      </p:pic>
      <p:sp>
        <p:nvSpPr>
          <p:cNvPr id="14" name="Picture Placeholder 25"/>
          <p:cNvSpPr>
            <a:spLocks noGrp="1"/>
          </p:cNvSpPr>
          <p:nvPr>
            <p:ph type="pic" sz="quarter" idx="17"/>
          </p:nvPr>
        </p:nvSpPr>
        <p:spPr>
          <a:xfrm>
            <a:off x="2156071"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4323" y="1194045"/>
            <a:ext cx="2415741" cy="3528796"/>
          </a:xfrm>
          <a:prstGeom prst="rect">
            <a:avLst/>
          </a:prstGeom>
        </p:spPr>
      </p:pic>
      <p:sp>
        <p:nvSpPr>
          <p:cNvPr id="18" name="Picture Placeholder 25"/>
          <p:cNvSpPr>
            <a:spLocks noGrp="1"/>
          </p:cNvSpPr>
          <p:nvPr>
            <p:ph type="pic" sz="quarter" idx="18"/>
          </p:nvPr>
        </p:nvSpPr>
        <p:spPr>
          <a:xfrm>
            <a:off x="3788628"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53811" y="1194045"/>
            <a:ext cx="2415741" cy="3528796"/>
          </a:xfrm>
          <a:prstGeom prst="rect">
            <a:avLst/>
          </a:prstGeom>
        </p:spPr>
      </p:pic>
      <p:sp>
        <p:nvSpPr>
          <p:cNvPr id="20" name="Picture Placeholder 25"/>
          <p:cNvSpPr>
            <a:spLocks noGrp="1"/>
          </p:cNvSpPr>
          <p:nvPr>
            <p:ph type="pic" sz="quarter" idx="19"/>
          </p:nvPr>
        </p:nvSpPr>
        <p:spPr>
          <a:xfrm>
            <a:off x="5438116"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12359796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with Footers">
    <p:spTree>
      <p:nvGrpSpPr>
        <p:cNvPr id="1" name=""/>
        <p:cNvGrpSpPr/>
        <p:nvPr/>
      </p:nvGrpSpPr>
      <p:grpSpPr>
        <a:xfrm>
          <a:off x="0" y="0"/>
          <a:ext cx="0" cy="0"/>
          <a:chOff x="0" y="0"/>
          <a:chExt cx="0" cy="0"/>
        </a:xfrm>
      </p:grpSpPr>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6680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Phone Mockup 05">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0362" y="1100444"/>
            <a:ext cx="2918752" cy="4043055"/>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5" name="Picture Placeholder 25"/>
          <p:cNvSpPr>
            <a:spLocks noGrp="1"/>
          </p:cNvSpPr>
          <p:nvPr>
            <p:ph type="pic" sz="quarter" idx="17"/>
          </p:nvPr>
        </p:nvSpPr>
        <p:spPr>
          <a:xfrm>
            <a:off x="5278966" y="1689100"/>
            <a:ext cx="2209799" cy="3454399"/>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3349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 Mockup 06">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8" y="185298"/>
            <a:ext cx="3129491" cy="4571407"/>
          </a:xfrm>
          <a:prstGeom prst="rect">
            <a:avLst/>
          </a:prstGeom>
        </p:spPr>
      </p:pic>
      <p:sp>
        <p:nvSpPr>
          <p:cNvPr id="10" name="Text Placeholder 9"/>
          <p:cNvSpPr>
            <a:spLocks noGrp="1"/>
          </p:cNvSpPr>
          <p:nvPr>
            <p:ph type="body" sz="quarter" idx="10"/>
          </p:nvPr>
        </p:nvSpPr>
        <p:spPr>
          <a:xfrm>
            <a:off x="3242733" y="575841"/>
            <a:ext cx="5294843"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3242416" y="959101"/>
            <a:ext cx="530468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3242416"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25"/>
          <p:cNvSpPr>
            <a:spLocks noGrp="1"/>
          </p:cNvSpPr>
          <p:nvPr>
            <p:ph type="pic" sz="quarter" idx="17"/>
          </p:nvPr>
        </p:nvSpPr>
        <p:spPr>
          <a:xfrm>
            <a:off x="800011" y="912452"/>
            <a:ext cx="1552896" cy="2917902"/>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Box 10"/>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Tree>
    <p:extLst>
      <p:ext uri="{BB962C8B-B14F-4D97-AF65-F5344CB8AC3E}">
        <p14:creationId xmlns:p14="http://schemas.microsoft.com/office/powerpoint/2010/main" val="13037763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Browser &amp; iPhone Mockup">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p:cNvSpPr>
            <a:spLocks noGrp="1"/>
          </p:cNvSpPr>
          <p:nvPr>
            <p:ph type="pic" sz="quarter" idx="12"/>
          </p:nvPr>
        </p:nvSpPr>
        <p:spPr>
          <a:xfrm>
            <a:off x="1614488" y="1471670"/>
            <a:ext cx="5915025" cy="3186055"/>
          </a:xfrm>
          <a:custGeom>
            <a:avLst/>
            <a:gdLst>
              <a:gd name="connsiteX0" fmla="*/ 0 w 5915025"/>
              <a:gd name="connsiteY0" fmla="*/ 0 h 3326159"/>
              <a:gd name="connsiteX1" fmla="*/ 5915025 w 5915025"/>
              <a:gd name="connsiteY1" fmla="*/ 0 h 3326159"/>
              <a:gd name="connsiteX2" fmla="*/ 5915025 w 5915025"/>
              <a:gd name="connsiteY2" fmla="*/ 3326159 h 3326159"/>
              <a:gd name="connsiteX3" fmla="*/ 0 w 5915025"/>
              <a:gd name="connsiteY3" fmla="*/ 3326159 h 3326159"/>
            </a:gdLst>
            <a:ahLst/>
            <a:cxnLst>
              <a:cxn ang="0">
                <a:pos x="connsiteX0" y="connsiteY0"/>
              </a:cxn>
              <a:cxn ang="0">
                <a:pos x="connsiteX1" y="connsiteY1"/>
              </a:cxn>
              <a:cxn ang="0">
                <a:pos x="connsiteX2" y="connsiteY2"/>
              </a:cxn>
              <a:cxn ang="0">
                <a:pos x="connsiteX3" y="connsiteY3"/>
              </a:cxn>
            </a:cxnLst>
            <a:rect l="l" t="t" r="r" b="b"/>
            <a:pathLst>
              <a:path w="5915025" h="3326159">
                <a:moveTo>
                  <a:pt x="0" y="0"/>
                </a:moveTo>
                <a:lnTo>
                  <a:pt x="5915025" y="0"/>
                </a:lnTo>
                <a:lnTo>
                  <a:pt x="5915025" y="3326159"/>
                </a:lnTo>
                <a:lnTo>
                  <a:pt x="0" y="3326159"/>
                </a:lnTo>
                <a:close/>
              </a:path>
            </a:pathLst>
          </a:custGeom>
        </p:spPr>
        <p:txBody>
          <a:bodyPr wrap="square" anchor="ctr" anchorCtr="0">
            <a:noAutofit/>
          </a:bodyPr>
          <a:lstStyle>
            <a:lvl1pPr marL="0" indent="0" algn="ctr">
              <a:buFontTx/>
              <a:buNone/>
              <a:defRPr sz="1000">
                <a:solidFill>
                  <a:schemeClr val="accent6"/>
                </a:solidFill>
                <a:latin typeface="Lato" panose="020F0502020204030203" pitchFamily="34" charset="0"/>
              </a:defRPr>
            </a:lvl1pPr>
          </a:lstStyle>
          <a:p>
            <a:endParaRPr lang="en-US"/>
          </a:p>
        </p:txBody>
      </p:sp>
      <p:sp>
        <p:nvSpPr>
          <p:cNvPr id="21" name="Freeform 20"/>
          <p:cNvSpPr/>
          <p:nvPr userDrawn="1"/>
        </p:nvSpPr>
        <p:spPr>
          <a:xfrm>
            <a:off x="1614488" y="1318534"/>
            <a:ext cx="5915025" cy="156764"/>
          </a:xfrm>
          <a:custGeom>
            <a:avLst/>
            <a:gdLst>
              <a:gd name="connsiteX0" fmla="*/ 116359 w 15763003"/>
              <a:gd name="connsiteY0" fmla="*/ 0 h 418038"/>
              <a:gd name="connsiteX1" fmla="*/ 15646645 w 15763003"/>
              <a:gd name="connsiteY1" fmla="*/ 0 h 418038"/>
              <a:gd name="connsiteX2" fmla="*/ 15763003 w 15763003"/>
              <a:gd name="connsiteY2" fmla="*/ 116359 h 418038"/>
              <a:gd name="connsiteX3" fmla="*/ 15763003 w 15763003"/>
              <a:gd name="connsiteY3" fmla="*/ 418038 h 418038"/>
              <a:gd name="connsiteX4" fmla="*/ 0 w 15763003"/>
              <a:gd name="connsiteY4" fmla="*/ 418038 h 418038"/>
              <a:gd name="connsiteX5" fmla="*/ 0 w 15763003"/>
              <a:gd name="connsiteY5" fmla="*/ 116359 h 418038"/>
              <a:gd name="connsiteX6" fmla="*/ 116359 w 15763003"/>
              <a:gd name="connsiteY6" fmla="*/ 0 h 4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003" h="418038">
                <a:moveTo>
                  <a:pt x="116359" y="0"/>
                </a:moveTo>
                <a:lnTo>
                  <a:pt x="15646645" y="0"/>
                </a:lnTo>
                <a:cubicBezTo>
                  <a:pt x="15710907" y="0"/>
                  <a:pt x="15763003" y="52096"/>
                  <a:pt x="15763003" y="116359"/>
                </a:cubicBezTo>
                <a:lnTo>
                  <a:pt x="15763003" y="418038"/>
                </a:lnTo>
                <a:lnTo>
                  <a:pt x="0" y="418038"/>
                </a:lnTo>
                <a:lnTo>
                  <a:pt x="0" y="116359"/>
                </a:lnTo>
                <a:cubicBezTo>
                  <a:pt x="0" y="52096"/>
                  <a:pt x="52096" y="0"/>
                  <a:pt x="116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2" name="Oval 21"/>
          <p:cNvSpPr/>
          <p:nvPr userDrawn="1"/>
        </p:nvSpPr>
        <p:spPr>
          <a:xfrm>
            <a:off x="1711524" y="1367661"/>
            <a:ext cx="54173" cy="54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Oval 22"/>
          <p:cNvSpPr/>
          <p:nvPr userDrawn="1"/>
        </p:nvSpPr>
        <p:spPr>
          <a:xfrm>
            <a:off x="1806610" y="1367661"/>
            <a:ext cx="54173" cy="541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4" name="Oval 23"/>
          <p:cNvSpPr/>
          <p:nvPr userDrawn="1"/>
        </p:nvSpPr>
        <p:spPr>
          <a:xfrm>
            <a:off x="1901697" y="1367661"/>
            <a:ext cx="54173" cy="541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nvGrpSpPr>
          <p:cNvPr id="25" name="Group 24"/>
          <p:cNvGrpSpPr/>
          <p:nvPr userDrawn="1"/>
        </p:nvGrpSpPr>
        <p:grpSpPr>
          <a:xfrm>
            <a:off x="7154465" y="1366181"/>
            <a:ext cx="298052" cy="55653"/>
            <a:chOff x="19078575" y="3106739"/>
            <a:chExt cx="794804" cy="148407"/>
          </a:xfrm>
        </p:grpSpPr>
        <p:grpSp>
          <p:nvGrpSpPr>
            <p:cNvPr id="26" name="Group 25"/>
            <p:cNvGrpSpPr/>
            <p:nvPr/>
          </p:nvGrpSpPr>
          <p:grpSpPr>
            <a:xfrm>
              <a:off x="19736219" y="3106739"/>
              <a:ext cx="137160" cy="137160"/>
              <a:chOff x="19740165" y="3110684"/>
              <a:chExt cx="138113" cy="138113"/>
            </a:xfrm>
          </p:grpSpPr>
          <p:cxnSp>
            <p:nvCxnSpPr>
              <p:cNvPr id="29" name="Straight Connector 28"/>
              <p:cNvCxnSpPr/>
              <p:nvPr/>
            </p:nvCxnSpPr>
            <p:spPr>
              <a:xfrm>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a:xfrm>
              <a:off x="19415125" y="3110684"/>
              <a:ext cx="144462" cy="144462"/>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cxnSp>
          <p:nvCxnSpPr>
            <p:cNvPr id="28" name="Straight Connector 27"/>
            <p:cNvCxnSpPr/>
            <p:nvPr/>
          </p:nvCxnSpPr>
          <p:spPr>
            <a:xfrm flipH="1">
              <a:off x="19078575" y="3255146"/>
              <a:ext cx="161925"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p:cNvSpPr>
          <p:nvPr>
            <p:ph type="pic" sz="quarter" idx="17"/>
          </p:nvPr>
        </p:nvSpPr>
        <p:spPr>
          <a:xfrm>
            <a:off x="5869461" y="2131214"/>
            <a:ext cx="1305324" cy="2409359"/>
          </a:xfrm>
          <a:custGeom>
            <a:avLst/>
            <a:gdLst>
              <a:gd name="connsiteX0" fmla="*/ 8541 w 1308021"/>
              <a:gd name="connsiteY0" fmla="*/ 0 h 2409359"/>
              <a:gd name="connsiteX1" fmla="*/ 1299480 w 1308021"/>
              <a:gd name="connsiteY1" fmla="*/ 0 h 2409359"/>
              <a:gd name="connsiteX2" fmla="*/ 1308021 w 1308021"/>
              <a:gd name="connsiteY2" fmla="*/ 8878 h 2409359"/>
              <a:gd name="connsiteX3" fmla="*/ 1308021 w 1308021"/>
              <a:gd name="connsiteY3" fmla="*/ 2400481 h 2409359"/>
              <a:gd name="connsiteX4" fmla="*/ 1299480 w 1308021"/>
              <a:gd name="connsiteY4" fmla="*/ 2409359 h 2409359"/>
              <a:gd name="connsiteX5" fmla="*/ 8541 w 1308021"/>
              <a:gd name="connsiteY5" fmla="*/ 2409359 h 2409359"/>
              <a:gd name="connsiteX6" fmla="*/ 0 w 1308021"/>
              <a:gd name="connsiteY6" fmla="*/ 2400481 h 2409359"/>
              <a:gd name="connsiteX7" fmla="*/ 0 w 1308021"/>
              <a:gd name="connsiteY7" fmla="*/ 8878 h 2409359"/>
              <a:gd name="connsiteX8" fmla="*/ 8541 w 1308021"/>
              <a:gd name="connsiteY8" fmla="*/ 0 h 240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021" h="2409359">
                <a:moveTo>
                  <a:pt x="8541" y="0"/>
                </a:moveTo>
                <a:lnTo>
                  <a:pt x="1299480" y="0"/>
                </a:lnTo>
                <a:cubicBezTo>
                  <a:pt x="1304198" y="0"/>
                  <a:pt x="1308021" y="3975"/>
                  <a:pt x="1308021" y="8878"/>
                </a:cubicBezTo>
                <a:lnTo>
                  <a:pt x="1308021" y="2400481"/>
                </a:lnTo>
                <a:cubicBezTo>
                  <a:pt x="1308021" y="2405384"/>
                  <a:pt x="1304198" y="2409359"/>
                  <a:pt x="1299480" y="2409359"/>
                </a:cubicBezTo>
                <a:lnTo>
                  <a:pt x="8541" y="2409359"/>
                </a:lnTo>
                <a:cubicBezTo>
                  <a:pt x="3824" y="2409359"/>
                  <a:pt x="0" y="2405384"/>
                  <a:pt x="0" y="2400481"/>
                </a:cubicBezTo>
                <a:lnTo>
                  <a:pt x="0" y="8878"/>
                </a:lnTo>
                <a:cubicBezTo>
                  <a:pt x="0" y="3975"/>
                  <a:pt x="3824" y="0"/>
                  <a:pt x="8541"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6"/>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333609308"/>
      </p:ext>
    </p:extLst>
  </p:cSld>
  <p:clrMapOvr>
    <a:masterClrMapping/>
  </p:clrMapOvr>
  <p:transition spd="slow" advClick="0" advTm="3000">
    <p:fade/>
  </p:transition>
  <p:extLst>
    <p:ext uri="{DCECCB84-F9BA-43D5-87BE-67443E8EF086}">
      <p15:sldGuideLst xmlns:p15="http://schemas.microsoft.com/office/powerpoint/2012/main">
        <p15:guide id="1" orient="horz" pos="2934">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p:cNvSpPr/>
          <p:nvPr userDrawn="1"/>
        </p:nvSpPr>
        <p:spPr>
          <a:xfrm>
            <a:off x="595314" y="1934633"/>
            <a:ext cx="7953374" cy="1872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1535" y="1432135"/>
            <a:ext cx="5027326" cy="3049841"/>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2"/>
          <p:cNvSpPr>
            <a:spLocks noGrp="1"/>
          </p:cNvSpPr>
          <p:nvPr>
            <p:ph type="pic" sz="quarter" idx="12"/>
          </p:nvPr>
        </p:nvSpPr>
        <p:spPr>
          <a:xfrm>
            <a:off x="1957511" y="1714500"/>
            <a:ext cx="3635375" cy="23241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723376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50037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ank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4165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Mini Half Picture at Righ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200021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Mini Half Picture at Left">
    <p:spTree>
      <p:nvGrpSpPr>
        <p:cNvPr id="1" name=""/>
        <p:cNvGrpSpPr/>
        <p:nvPr/>
      </p:nvGrpSpPr>
      <p:grpSpPr>
        <a:xfrm>
          <a:off x="0" y="0"/>
          <a:ext cx="0" cy="0"/>
          <a:chOff x="0" y="0"/>
          <a:chExt cx="0" cy="0"/>
        </a:xfrm>
      </p:grpSpPr>
      <p:sp>
        <p:nvSpPr>
          <p:cNvPr id="13" name="Rectangle 12"/>
          <p:cNvSpPr/>
          <p:nvPr userDrawn="1"/>
        </p:nvSpPr>
        <p:spPr>
          <a:xfrm>
            <a:off x="593725" y="1543050"/>
            <a:ext cx="7953375"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593725"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66087161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Vision, Mission &amp; Values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7"/>
          <p:cNvSpPr>
            <a:spLocks noGrp="1"/>
          </p:cNvSpPr>
          <p:nvPr>
            <p:ph type="pic" sz="quarter" idx="12"/>
          </p:nvPr>
        </p:nvSpPr>
        <p:spPr>
          <a:xfrm>
            <a:off x="0" y="1543050"/>
            <a:ext cx="3152716" cy="2743200"/>
          </a:xfrm>
          <a:custGeom>
            <a:avLst/>
            <a:gdLst>
              <a:gd name="connsiteX0" fmla="*/ 0 w 9516533"/>
              <a:gd name="connsiteY0" fmla="*/ 0 h 8280400"/>
              <a:gd name="connsiteX1" fmla="*/ 5376333 w 9516533"/>
              <a:gd name="connsiteY1" fmla="*/ 0 h 8280400"/>
              <a:gd name="connsiteX2" fmla="*/ 9516533 w 9516533"/>
              <a:gd name="connsiteY2" fmla="*/ 4140200 h 8280400"/>
              <a:gd name="connsiteX3" fmla="*/ 5376333 w 9516533"/>
              <a:gd name="connsiteY3" fmla="*/ 8280400 h 8280400"/>
              <a:gd name="connsiteX4" fmla="*/ 0 w 9516533"/>
              <a:gd name="connsiteY4" fmla="*/ 8280400 h 82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533" h="8280400">
                <a:moveTo>
                  <a:pt x="0" y="0"/>
                </a:moveTo>
                <a:lnTo>
                  <a:pt x="5376333" y="0"/>
                </a:lnTo>
                <a:cubicBezTo>
                  <a:pt x="7662902" y="0"/>
                  <a:pt x="9516533" y="1853631"/>
                  <a:pt x="9516533" y="4140200"/>
                </a:cubicBezTo>
                <a:cubicBezTo>
                  <a:pt x="9516533" y="6426769"/>
                  <a:pt x="7662902" y="8280400"/>
                  <a:pt x="5376333" y="8280400"/>
                </a:cubicBezTo>
                <a:lnTo>
                  <a:pt x="0" y="8280400"/>
                </a:lnTo>
                <a:close/>
              </a:path>
            </a:pathLst>
          </a:custGeom>
        </p:spPr>
        <p:txBody>
          <a:bodyPr wrap="square" lIns="0" tIns="0" rIns="0" bIns="0" anchor="ctr" anchorCtr="0">
            <a:noAutofit/>
          </a:bodyPr>
          <a:lstStyle>
            <a:lvl1pPr marL="0" indent="0" algn="ctr">
              <a:buFontTx/>
              <a:buNone/>
              <a:defRPr sz="10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371956115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3986213"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580016"/>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2">
    <p:spTree>
      <p:nvGrpSpPr>
        <p:cNvPr id="1" name=""/>
        <p:cNvGrpSpPr/>
        <p:nvPr/>
      </p:nvGrpSpPr>
      <p:grpSpPr>
        <a:xfrm>
          <a:off x="0" y="0"/>
          <a:ext cx="0" cy="0"/>
          <a:chOff x="0" y="0"/>
          <a:chExt cx="0" cy="0"/>
        </a:xfrm>
      </p:grpSpPr>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2"/>
          <p:cNvSpPr>
            <a:spLocks noGrp="1"/>
          </p:cNvSpPr>
          <p:nvPr>
            <p:ph type="pic" sz="quarter" idx="10"/>
          </p:nvPr>
        </p:nvSpPr>
        <p:spPr>
          <a:xfrm>
            <a:off x="0"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510270787"/>
      </p:ext>
    </p:extLst>
  </p:cSld>
  <p:clrMapOvr>
    <a:masterClrMapping/>
  </p:clrMapOvr>
  <p:transition spd="slow" advClick="0" advTm="3000">
    <p:fade/>
  </p:transition>
  <p:extLst>
    <p:ext uri="{DCECCB84-F9BA-43D5-87BE-67443E8EF086}">
      <p15:sldGuideLst xmlns:p15="http://schemas.microsoft.com/office/powerpoint/2012/main">
        <p15:guide id="0" orient="horz" pos="972" userDrawn="1">
          <p15:clr>
            <a:srgbClr val="FBAE40"/>
          </p15:clr>
        </p15:guide>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35067"/>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88" r:id="rId3"/>
    <p:sldLayoutId id="2147483675" r:id="rId4"/>
    <p:sldLayoutId id="2147483690" r:id="rId5"/>
    <p:sldLayoutId id="2147483691" r:id="rId6"/>
    <p:sldLayoutId id="2147483689" r:id="rId7"/>
    <p:sldLayoutId id="2147483676" r:id="rId8"/>
    <p:sldLayoutId id="2147483695" r:id="rId9"/>
    <p:sldLayoutId id="2147483677" r:id="rId10"/>
    <p:sldLayoutId id="2147483678" r:id="rId11"/>
    <p:sldLayoutId id="2147483679" r:id="rId12"/>
    <p:sldLayoutId id="2147483686" r:id="rId13"/>
    <p:sldLayoutId id="2147483687" r:id="rId14"/>
    <p:sldLayoutId id="2147483693" r:id="rId15"/>
    <p:sldLayoutId id="2147483680" r:id="rId16"/>
    <p:sldLayoutId id="2147483683" r:id="rId17"/>
    <p:sldLayoutId id="2147483682" r:id="rId18"/>
    <p:sldLayoutId id="2147483681" r:id="rId19"/>
    <p:sldLayoutId id="2147483692" r:id="rId20"/>
    <p:sldLayoutId id="2147483694" r:id="rId21"/>
    <p:sldLayoutId id="2147483684" r:id="rId22"/>
    <p:sldLayoutId id="2147483685" r:id="rId23"/>
  </p:sldLayoutIdLst>
  <p:transition spd="slow" advClick="0" advTm="3000">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412140" TargetMode="External"/><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77050"/>
            <a:ext cx="9144000" cy="1066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70562" y="4178271"/>
            <a:ext cx="6002876" cy="523220"/>
          </a:xfrm>
          <a:prstGeom prst="rect">
            <a:avLst/>
          </a:prstGeom>
          <a:noFill/>
        </p:spPr>
        <p:txBody>
          <a:bodyPr wrap="square" lIns="0" tIns="0" rIns="0" bIns="0" rtlCol="0">
            <a:spAutoFit/>
          </a:bodyPr>
          <a:lstStyle/>
          <a:p>
            <a:pPr algn="ctr"/>
            <a:r>
              <a:rPr lang="en-US" sz="3400" cap="all" spc="50">
                <a:solidFill>
                  <a:schemeClr val="bg1"/>
                </a:solidFill>
                <a:latin typeface="Lato Black" panose="020F0A02020204030203" pitchFamily="34" charset="0"/>
              </a:rPr>
              <a:t>Home values Heat map</a:t>
            </a:r>
          </a:p>
        </p:txBody>
      </p:sp>
      <p:sp>
        <p:nvSpPr>
          <p:cNvPr id="10" name="TextBox 9"/>
          <p:cNvSpPr txBox="1"/>
          <p:nvPr/>
        </p:nvSpPr>
        <p:spPr>
          <a:xfrm>
            <a:off x="1882775" y="4802712"/>
            <a:ext cx="5378450" cy="138499"/>
          </a:xfrm>
          <a:prstGeom prst="rect">
            <a:avLst/>
          </a:prstGeom>
          <a:noFill/>
        </p:spPr>
        <p:txBody>
          <a:bodyPr wrap="square" lIns="0" tIns="0" rIns="0" bIns="0" rtlCol="0">
            <a:spAutoFit/>
          </a:bodyPr>
          <a:lstStyle/>
          <a:p>
            <a:pPr algn="ctr"/>
            <a:r>
              <a:rPr lang="en-US" sz="900" spc="70">
                <a:solidFill>
                  <a:schemeClr val="bg1"/>
                </a:solidFill>
                <a:latin typeface="Lato" panose="020F0502020204030203" pitchFamily="34" charset="0"/>
              </a:rPr>
              <a:t>Alec Henderson, Andrew Paton, Dan Tinarwo, Karina Horna, Reinhard Ndlovu </a:t>
            </a:r>
          </a:p>
        </p:txBody>
      </p:sp>
      <p:pic>
        <p:nvPicPr>
          <p:cNvPr id="23" name="Picture 22" descr="Map&#10;&#10;Description automatically generated">
            <a:extLst>
              <a:ext uri="{FF2B5EF4-FFF2-40B4-BE49-F238E27FC236}">
                <a16:creationId xmlns:a16="http://schemas.microsoft.com/office/drawing/2014/main" id="{B072EC5B-BEA2-0542-9964-B0BE6CD457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270"/>
            <a:ext cx="9144000" cy="4075780"/>
          </a:xfrm>
          <a:prstGeom prst="rect">
            <a:avLst/>
          </a:prstGeom>
        </p:spPr>
      </p:pic>
    </p:spTree>
    <p:extLst>
      <p:ext uri="{BB962C8B-B14F-4D97-AF65-F5344CB8AC3E}">
        <p14:creationId xmlns:p14="http://schemas.microsoft.com/office/powerpoint/2010/main" val="86379051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a:latin typeface="Lato"/>
                <a:ea typeface="Roboto"/>
                <a:cs typeface="Open Sans"/>
              </a:rPr>
              <a:t>From Flask to Front-End</a:t>
            </a:r>
            <a:endParaRPr lang="en-US"/>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B3413E2-7875-7B4D-BD35-5BFBA2C0726D}"/>
              </a:ext>
            </a:extLst>
          </p:cNvPr>
          <p:cNvGrpSpPr/>
          <p:nvPr/>
        </p:nvGrpSpPr>
        <p:grpSpPr>
          <a:xfrm>
            <a:off x="6715846" y="1769274"/>
            <a:ext cx="2529071" cy="2632659"/>
            <a:chOff x="6711346" y="1832452"/>
            <a:chExt cx="1850277" cy="3242491"/>
          </a:xfrm>
        </p:grpSpPr>
        <p:sp>
          <p:nvSpPr>
            <p:cNvPr id="16" name="TextBox 15">
              <a:extLst>
                <a:ext uri="{FF2B5EF4-FFF2-40B4-BE49-F238E27FC236}">
                  <a16:creationId xmlns:a16="http://schemas.microsoft.com/office/drawing/2014/main" id="{D16DD12C-2F20-804A-A993-AB32CC55DBA9}"/>
                </a:ext>
              </a:extLst>
            </p:cNvPr>
            <p:cNvSpPr txBox="1"/>
            <p:nvPr/>
          </p:nvSpPr>
          <p:spPr>
            <a:xfrm>
              <a:off x="6725869" y="2131067"/>
              <a:ext cx="1794309" cy="2943876"/>
            </a:xfrm>
            <a:prstGeom prst="rect">
              <a:avLst/>
            </a:prstGeom>
            <a:noFill/>
          </p:spPr>
          <p:txBody>
            <a:bodyPr wrap="square" lIns="0" tIns="0" rIns="0" bIns="0" rtlCol="0" anchor="t">
              <a:spAutoFit/>
            </a:bodyPr>
            <a:lstStyle/>
            <a:p>
              <a:pPr>
                <a:lnSpc>
                  <a:spcPct val="130000"/>
                </a:lnSpc>
                <a:spcAft>
                  <a:spcPts val="900"/>
                </a:spcAft>
              </a:pPr>
              <a:r>
                <a:rPr lang="en-US" sz="800" b="1">
                  <a:solidFill>
                    <a:schemeClr val="accent4"/>
                  </a:solidFill>
                  <a:latin typeface="Lato"/>
                  <a:ea typeface="Open Sans Light"/>
                  <a:cs typeface="Open Sans Light"/>
                </a:rPr>
                <a:t>FRONT-END DATA MANIPULATION</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Data Is Dissected </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Containers/Lists Are Made To Hold Various Data</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Data Is Used To Generate Markers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Markers Are Passed Through Leaflet &amp; Leaflet-heat</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Interactive Map Is Displayed To User With Requested Information</a:t>
              </a:r>
            </a:p>
            <a:p>
              <a:pPr marL="171450" indent="-171450">
                <a:lnSpc>
                  <a:spcPct val="130000"/>
                </a:lnSpc>
                <a:spcAft>
                  <a:spcPts val="900"/>
                </a:spcAft>
                <a:buFont typeface="Arial" panose="020B0604020202020204" pitchFamily="34" charset="0"/>
                <a:buChar char="•"/>
              </a:pPr>
              <a:endParaRPr lang="en-US" sz="800">
                <a:solidFill>
                  <a:schemeClr val="accent4"/>
                </a:solidFill>
                <a:latin typeface="Lato"/>
                <a:ea typeface="Open Sans Light"/>
                <a:cs typeface="Open Sans Light"/>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7" name="Title 2">
              <a:extLst>
                <a:ext uri="{FF2B5EF4-FFF2-40B4-BE49-F238E27FC236}">
                  <a16:creationId xmlns:a16="http://schemas.microsoft.com/office/drawing/2014/main" id="{000EF8AB-F7FC-5B4A-B556-84D9F96C3D60}"/>
                </a:ext>
              </a:extLst>
            </p:cNvPr>
            <p:cNvSpPr txBox="1">
              <a:spLocks/>
            </p:cNvSpPr>
            <p:nvPr/>
          </p:nvSpPr>
          <p:spPr>
            <a:xfrm>
              <a:off x="6711346" y="18324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5">
            <a:extLst>
              <a:ext uri="{FF2B5EF4-FFF2-40B4-BE49-F238E27FC236}">
                <a16:creationId xmlns:a16="http://schemas.microsoft.com/office/drawing/2014/main" id="{5ABACB0A-C067-4309-81D4-A0751933469A}"/>
              </a:ext>
            </a:extLst>
          </p:cNvPr>
          <p:cNvPicPr>
            <a:picLocks noChangeAspect="1"/>
          </p:cNvPicPr>
          <p:nvPr/>
        </p:nvPicPr>
        <p:blipFill>
          <a:blip r:embed="rId2"/>
          <a:stretch>
            <a:fillRect/>
          </a:stretch>
        </p:blipFill>
        <p:spPr>
          <a:xfrm>
            <a:off x="234900" y="1163632"/>
            <a:ext cx="5020200" cy="3779236"/>
          </a:xfrm>
          <a:prstGeom prst="rect">
            <a:avLst/>
          </a:prstGeom>
        </p:spPr>
      </p:pic>
      <p:pic>
        <p:nvPicPr>
          <p:cNvPr id="6" name="Picture 6" descr="Text&#10;&#10;Description automatically generated">
            <a:extLst>
              <a:ext uri="{FF2B5EF4-FFF2-40B4-BE49-F238E27FC236}">
                <a16:creationId xmlns:a16="http://schemas.microsoft.com/office/drawing/2014/main" id="{F6CD9FE7-C8E9-492C-9650-26F2BE01F5AD}"/>
              </a:ext>
            </a:extLst>
          </p:cNvPr>
          <p:cNvPicPr>
            <a:picLocks noChangeAspect="1"/>
          </p:cNvPicPr>
          <p:nvPr/>
        </p:nvPicPr>
        <p:blipFill>
          <a:blip r:embed="rId3"/>
          <a:stretch>
            <a:fillRect/>
          </a:stretch>
        </p:blipFill>
        <p:spPr>
          <a:xfrm>
            <a:off x="234900" y="1165256"/>
            <a:ext cx="6442200" cy="3834488"/>
          </a:xfrm>
          <a:prstGeom prst="rect">
            <a:avLst/>
          </a:prstGeom>
        </p:spPr>
      </p:pic>
    </p:spTree>
    <p:extLst>
      <p:ext uri="{BB962C8B-B14F-4D97-AF65-F5344CB8AC3E}">
        <p14:creationId xmlns:p14="http://schemas.microsoft.com/office/powerpoint/2010/main" val="13229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Key Points </a:t>
            </a:r>
            <a:r>
              <a:rPr lang="en-US">
                <a:solidFill>
                  <a:schemeClr val="accent2"/>
                </a:solidFill>
              </a:rPr>
              <a:t>to leaflet MAP CREATION</a:t>
            </a:r>
          </a:p>
        </p:txBody>
      </p:sp>
      <p:sp>
        <p:nvSpPr>
          <p:cNvPr id="3" name="Text Placeholder 2"/>
          <p:cNvSpPr>
            <a:spLocks noGrp="1"/>
          </p:cNvSpPr>
          <p:nvPr>
            <p:ph type="body" sz="quarter" idx="11"/>
          </p:nvPr>
        </p:nvSpPr>
        <p:spPr/>
        <p:txBody>
          <a:bodyPr/>
          <a:lstStyle/>
          <a:p>
            <a:r>
              <a:rPr lang="en-US"/>
              <a:t>Below are a few key points to the map creation process</a:t>
            </a:r>
          </a:p>
        </p:txBody>
      </p:sp>
      <p:sp>
        <p:nvSpPr>
          <p:cNvPr id="5" name="Freeform 4"/>
          <p:cNvSpPr>
            <a:spLocks noEditPoints="1"/>
          </p:cNvSpPr>
          <p:nvPr/>
        </p:nvSpPr>
        <p:spPr bwMode="auto">
          <a:xfrm>
            <a:off x="593725"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4" name="Group 3"/>
          <p:cNvGrpSpPr/>
          <p:nvPr/>
        </p:nvGrpSpPr>
        <p:grpSpPr>
          <a:xfrm>
            <a:off x="990600" y="1517444"/>
            <a:ext cx="1760538" cy="494790"/>
            <a:chOff x="990600" y="1517444"/>
            <a:chExt cx="1760538" cy="494790"/>
          </a:xfrm>
        </p:grpSpPr>
        <p:sp>
          <p:nvSpPr>
            <p:cNvPr id="51" name="TextBox 50"/>
            <p:cNvSpPr txBox="1"/>
            <p:nvPr/>
          </p:nvSpPr>
          <p:spPr>
            <a:xfrm>
              <a:off x="990617" y="1517444"/>
              <a:ext cx="1760466" cy="153888"/>
            </a:xfrm>
            <a:prstGeom prst="rect">
              <a:avLst/>
            </a:prstGeom>
            <a:noFill/>
          </p:spPr>
          <p:txBody>
            <a:bodyPr wrap="square" lIns="0" tIns="0" rIns="0" bIns="0" rtlCol="0" anchor="t">
              <a:spAutoFit/>
            </a:bodyPr>
            <a:lstStyle/>
            <a:p>
              <a:r>
                <a:rPr lang="en-US" sz="1000" b="1" cap="all" spc="20">
                  <a:solidFill>
                    <a:schemeClr val="accent1"/>
                  </a:solidFill>
                  <a:latin typeface="Lato"/>
                  <a:ea typeface="Lato"/>
                  <a:cs typeface="Lato"/>
                </a:rPr>
                <a:t>Key Point 01</a:t>
              </a:r>
            </a:p>
          </p:txBody>
        </p:sp>
        <p:sp>
          <p:nvSpPr>
            <p:cNvPr id="52" name="TextBox 51"/>
            <p:cNvSpPr txBox="1"/>
            <p:nvPr/>
          </p:nvSpPr>
          <p:spPr>
            <a:xfrm>
              <a:off x="990600" y="1710292"/>
              <a:ext cx="1760538" cy="301942"/>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Consider Concept</a:t>
              </a:r>
            </a:p>
            <a:p>
              <a:pPr>
                <a:lnSpc>
                  <a:spcPct val="130000"/>
                </a:lnSpc>
              </a:pPr>
              <a:endParaRPr lang="en-US" sz="800">
                <a:solidFill>
                  <a:schemeClr val="accent4"/>
                </a:solidFill>
                <a:latin typeface="Lato" panose="020F0502020204030203" pitchFamily="34" charset="0"/>
                <a:ea typeface="Lato"/>
                <a:cs typeface="Lato"/>
              </a:endParaRPr>
            </a:p>
          </p:txBody>
        </p:sp>
      </p:grpSp>
      <p:sp>
        <p:nvSpPr>
          <p:cNvPr id="128" name="Freeform 127"/>
          <p:cNvSpPr>
            <a:spLocks noEditPoints="1"/>
          </p:cNvSpPr>
          <p:nvPr/>
        </p:nvSpPr>
        <p:spPr bwMode="auto">
          <a:xfrm>
            <a:off x="3493294"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0" name="Group 9"/>
          <p:cNvGrpSpPr/>
          <p:nvPr/>
        </p:nvGrpSpPr>
        <p:grpSpPr>
          <a:xfrm>
            <a:off x="3890169" y="1517444"/>
            <a:ext cx="1760538" cy="494790"/>
            <a:chOff x="3890169" y="1517444"/>
            <a:chExt cx="1760538" cy="494790"/>
          </a:xfrm>
        </p:grpSpPr>
        <p:sp>
          <p:nvSpPr>
            <p:cNvPr id="129" name="TextBox 128"/>
            <p:cNvSpPr txBox="1"/>
            <p:nvPr/>
          </p:nvSpPr>
          <p:spPr>
            <a:xfrm>
              <a:off x="3890186"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02</a:t>
              </a:r>
              <a:endParaRPr lang="en-US" sz="1000" b="1" cap="all" spc="20">
                <a:solidFill>
                  <a:schemeClr val="accent2"/>
                </a:solidFill>
                <a:latin typeface="Lato" panose="020F0502020204030203" pitchFamily="34" charset="0"/>
              </a:endParaRPr>
            </a:p>
          </p:txBody>
        </p:sp>
        <p:sp>
          <p:nvSpPr>
            <p:cNvPr id="130" name="TextBox 129"/>
            <p:cNvSpPr txBox="1"/>
            <p:nvPr/>
          </p:nvSpPr>
          <p:spPr>
            <a:xfrm>
              <a:off x="3890169" y="1710292"/>
              <a:ext cx="1760538" cy="301942"/>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Obtain Useable Data</a:t>
              </a:r>
            </a:p>
            <a:p>
              <a:pPr>
                <a:lnSpc>
                  <a:spcPct val="130000"/>
                </a:lnSpc>
              </a:pPr>
              <a:endParaRPr lang="en-US" sz="800">
                <a:solidFill>
                  <a:schemeClr val="accent4"/>
                </a:solidFill>
                <a:latin typeface="Lato"/>
                <a:ea typeface="Lato"/>
                <a:cs typeface="Lato"/>
              </a:endParaRPr>
            </a:p>
          </p:txBody>
        </p:sp>
      </p:grpSp>
      <p:sp>
        <p:nvSpPr>
          <p:cNvPr id="138" name="Freeform 137"/>
          <p:cNvSpPr>
            <a:spLocks noEditPoints="1"/>
          </p:cNvSpPr>
          <p:nvPr/>
        </p:nvSpPr>
        <p:spPr bwMode="auto">
          <a:xfrm>
            <a:off x="6380163"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1" name="Group 10"/>
          <p:cNvGrpSpPr/>
          <p:nvPr/>
        </p:nvGrpSpPr>
        <p:grpSpPr>
          <a:xfrm>
            <a:off x="6777038" y="1517444"/>
            <a:ext cx="1760538" cy="498957"/>
            <a:chOff x="6777038" y="1517444"/>
            <a:chExt cx="1760538" cy="498957"/>
          </a:xfrm>
        </p:grpSpPr>
        <p:sp>
          <p:nvSpPr>
            <p:cNvPr id="139" name="TextBox 138"/>
            <p:cNvSpPr txBox="1"/>
            <p:nvPr/>
          </p:nvSpPr>
          <p:spPr>
            <a:xfrm>
              <a:off x="6777055"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03</a:t>
              </a:r>
              <a:endParaRPr lang="en-US" sz="1000" b="1" cap="all" spc="20">
                <a:solidFill>
                  <a:schemeClr val="accent2"/>
                </a:solidFill>
                <a:latin typeface="Lato" panose="020F0502020204030203" pitchFamily="34" charset="0"/>
              </a:endParaRPr>
            </a:p>
          </p:txBody>
        </p:sp>
        <p:sp>
          <p:nvSpPr>
            <p:cNvPr id="140" name="TextBox 139"/>
            <p:cNvSpPr txBox="1"/>
            <p:nvPr/>
          </p:nvSpPr>
          <p:spPr>
            <a:xfrm>
              <a:off x="6777038" y="1710292"/>
              <a:ext cx="1760538" cy="306109"/>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Aggregate and Clean the Data to form Dataset</a:t>
              </a:r>
              <a:endParaRPr lang="en-US"/>
            </a:p>
          </p:txBody>
        </p:sp>
      </p:grpSp>
      <p:sp>
        <p:nvSpPr>
          <p:cNvPr id="92" name="Freeform 91"/>
          <p:cNvSpPr>
            <a:spLocks noEditPoints="1"/>
          </p:cNvSpPr>
          <p:nvPr/>
        </p:nvSpPr>
        <p:spPr bwMode="auto">
          <a:xfrm>
            <a:off x="593725"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6" name="Group 5"/>
          <p:cNvGrpSpPr/>
          <p:nvPr/>
        </p:nvGrpSpPr>
        <p:grpSpPr>
          <a:xfrm>
            <a:off x="990600" y="2532949"/>
            <a:ext cx="1760538" cy="334746"/>
            <a:chOff x="990600" y="2532949"/>
            <a:chExt cx="1760538" cy="334746"/>
          </a:xfrm>
        </p:grpSpPr>
        <p:sp>
          <p:nvSpPr>
            <p:cNvPr id="93" name="TextBox 92"/>
            <p:cNvSpPr txBox="1"/>
            <p:nvPr/>
          </p:nvSpPr>
          <p:spPr>
            <a:xfrm>
              <a:off x="990617"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04</a:t>
              </a:r>
              <a:endParaRPr lang="en-US" sz="1000" b="1" cap="all" spc="20">
                <a:solidFill>
                  <a:schemeClr val="accent2"/>
                </a:solidFill>
                <a:latin typeface="Lato" panose="020F0502020204030203" pitchFamily="34" charset="0"/>
              </a:endParaRPr>
            </a:p>
          </p:txBody>
        </p:sp>
        <p:sp>
          <p:nvSpPr>
            <p:cNvPr id="94" name="TextBox 93"/>
            <p:cNvSpPr txBox="1"/>
            <p:nvPr/>
          </p:nvSpPr>
          <p:spPr>
            <a:xfrm>
              <a:off x="990600" y="2725797"/>
              <a:ext cx="1760538" cy="141898"/>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Establish a Database</a:t>
              </a:r>
              <a:endParaRPr lang="en-US" sz="800">
                <a:solidFill>
                  <a:schemeClr val="accent4"/>
                </a:solidFill>
                <a:latin typeface="Lato" panose="020F0502020204030203" pitchFamily="34" charset="0"/>
                <a:ea typeface="Lato"/>
                <a:cs typeface="Lato"/>
              </a:endParaRPr>
            </a:p>
          </p:txBody>
        </p:sp>
      </p:grpSp>
      <p:sp>
        <p:nvSpPr>
          <p:cNvPr id="131" name="Freeform 130"/>
          <p:cNvSpPr>
            <a:spLocks noEditPoints="1"/>
          </p:cNvSpPr>
          <p:nvPr/>
        </p:nvSpPr>
        <p:spPr bwMode="auto">
          <a:xfrm>
            <a:off x="3493294"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9" name="Group 8"/>
          <p:cNvGrpSpPr/>
          <p:nvPr/>
        </p:nvGrpSpPr>
        <p:grpSpPr>
          <a:xfrm>
            <a:off x="3890169" y="2532949"/>
            <a:ext cx="1760538" cy="498957"/>
            <a:chOff x="3890169" y="2532949"/>
            <a:chExt cx="1760538" cy="498957"/>
          </a:xfrm>
        </p:grpSpPr>
        <p:sp>
          <p:nvSpPr>
            <p:cNvPr id="132" name="TextBox 131"/>
            <p:cNvSpPr txBox="1"/>
            <p:nvPr/>
          </p:nvSpPr>
          <p:spPr>
            <a:xfrm>
              <a:off x="3890186"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05</a:t>
              </a:r>
              <a:endParaRPr lang="en-US" sz="1000" b="1" cap="all" spc="20">
                <a:solidFill>
                  <a:schemeClr val="accent2"/>
                </a:solidFill>
                <a:latin typeface="Lato" panose="020F0502020204030203" pitchFamily="34" charset="0"/>
              </a:endParaRPr>
            </a:p>
          </p:txBody>
        </p:sp>
        <p:sp>
          <p:nvSpPr>
            <p:cNvPr id="133" name="TextBox 132"/>
            <p:cNvSpPr txBox="1"/>
            <p:nvPr/>
          </p:nvSpPr>
          <p:spPr>
            <a:xfrm>
              <a:off x="3890169" y="2725797"/>
              <a:ext cx="1760538" cy="306109"/>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Back-End</a:t>
              </a:r>
            </a:p>
            <a:p>
              <a:pPr>
                <a:lnSpc>
                  <a:spcPct val="130000"/>
                </a:lnSpc>
              </a:pPr>
              <a:r>
                <a:rPr lang="en-US" sz="800">
                  <a:solidFill>
                    <a:schemeClr val="accent4"/>
                  </a:solidFill>
                  <a:latin typeface="Lato"/>
                  <a:ea typeface="Lato"/>
                  <a:cs typeface="Lato"/>
                </a:rPr>
                <a:t>Connect to Database (API)</a:t>
              </a:r>
              <a:endParaRPr lang="en-US">
                <a:solidFill>
                  <a:schemeClr val="accent4"/>
                </a:solidFill>
              </a:endParaRPr>
            </a:p>
          </p:txBody>
        </p:sp>
      </p:grpSp>
      <p:sp>
        <p:nvSpPr>
          <p:cNvPr id="141" name="Freeform 140"/>
          <p:cNvSpPr>
            <a:spLocks noEditPoints="1"/>
          </p:cNvSpPr>
          <p:nvPr/>
        </p:nvSpPr>
        <p:spPr bwMode="auto">
          <a:xfrm>
            <a:off x="6380163"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2" name="Group 11"/>
          <p:cNvGrpSpPr/>
          <p:nvPr/>
        </p:nvGrpSpPr>
        <p:grpSpPr>
          <a:xfrm>
            <a:off x="6777038" y="2532949"/>
            <a:ext cx="1760538" cy="654834"/>
            <a:chOff x="6777038" y="2532949"/>
            <a:chExt cx="1760538" cy="654834"/>
          </a:xfrm>
        </p:grpSpPr>
        <p:sp>
          <p:nvSpPr>
            <p:cNvPr id="142" name="TextBox 141"/>
            <p:cNvSpPr txBox="1"/>
            <p:nvPr/>
          </p:nvSpPr>
          <p:spPr>
            <a:xfrm>
              <a:off x="6777055"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06</a:t>
              </a:r>
              <a:endParaRPr lang="en-US" sz="1000" b="1" cap="all" spc="20">
                <a:solidFill>
                  <a:schemeClr val="accent2"/>
                </a:solidFill>
                <a:latin typeface="Lato" panose="020F0502020204030203" pitchFamily="34" charset="0"/>
              </a:endParaRPr>
            </a:p>
          </p:txBody>
        </p:sp>
        <p:sp>
          <p:nvSpPr>
            <p:cNvPr id="143" name="TextBox 142"/>
            <p:cNvSpPr txBox="1"/>
            <p:nvPr/>
          </p:nvSpPr>
          <p:spPr>
            <a:xfrm>
              <a:off x="6777038" y="2725797"/>
              <a:ext cx="1760538" cy="461986"/>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Front-End</a:t>
              </a:r>
            </a:p>
            <a:p>
              <a:pPr>
                <a:lnSpc>
                  <a:spcPct val="130000"/>
                </a:lnSpc>
              </a:pPr>
              <a:r>
                <a:rPr lang="en-US" sz="800">
                  <a:solidFill>
                    <a:schemeClr val="accent4"/>
                  </a:solidFill>
                  <a:latin typeface="Lato"/>
                  <a:ea typeface="Lato"/>
                  <a:cs typeface="Lato"/>
                </a:rPr>
                <a:t>Create JS Application to Perform Function(s)</a:t>
              </a:r>
              <a:endParaRPr lang="en-US" sz="800">
                <a:solidFill>
                  <a:schemeClr val="accent4"/>
                </a:solidFill>
                <a:latin typeface="Lato" panose="020F0502020204030203" pitchFamily="34" charset="0"/>
                <a:ea typeface="Lato"/>
                <a:cs typeface="Lato"/>
              </a:endParaRPr>
            </a:p>
          </p:txBody>
        </p:sp>
      </p:grpSp>
      <p:sp>
        <p:nvSpPr>
          <p:cNvPr id="96" name="Freeform 95"/>
          <p:cNvSpPr>
            <a:spLocks noEditPoints="1"/>
          </p:cNvSpPr>
          <p:nvPr/>
        </p:nvSpPr>
        <p:spPr bwMode="auto">
          <a:xfrm>
            <a:off x="593725"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7" name="Group 6"/>
          <p:cNvGrpSpPr/>
          <p:nvPr/>
        </p:nvGrpSpPr>
        <p:grpSpPr>
          <a:xfrm>
            <a:off x="990600" y="3548454"/>
            <a:ext cx="1760538" cy="334746"/>
            <a:chOff x="990600" y="3548454"/>
            <a:chExt cx="1760538" cy="334746"/>
          </a:xfrm>
        </p:grpSpPr>
        <p:sp>
          <p:nvSpPr>
            <p:cNvPr id="97" name="TextBox 96"/>
            <p:cNvSpPr txBox="1"/>
            <p:nvPr/>
          </p:nvSpPr>
          <p:spPr>
            <a:xfrm>
              <a:off x="990617"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07</a:t>
              </a:r>
              <a:endParaRPr lang="en-US" sz="1000" b="1" cap="all" spc="20">
                <a:solidFill>
                  <a:schemeClr val="accent2"/>
                </a:solidFill>
                <a:latin typeface="Lato" panose="020F0502020204030203" pitchFamily="34" charset="0"/>
              </a:endParaRPr>
            </a:p>
          </p:txBody>
        </p:sp>
        <p:sp>
          <p:nvSpPr>
            <p:cNvPr id="98" name="TextBox 97"/>
            <p:cNvSpPr txBox="1"/>
            <p:nvPr/>
          </p:nvSpPr>
          <p:spPr>
            <a:xfrm>
              <a:off x="990600" y="3741302"/>
              <a:ext cx="1760538" cy="141898"/>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Connect Front and Back-End</a:t>
              </a:r>
              <a:endParaRPr lang="en-US" sz="800">
                <a:solidFill>
                  <a:schemeClr val="accent4"/>
                </a:solidFill>
                <a:latin typeface="Lato" panose="020F0502020204030203" pitchFamily="34" charset="0"/>
                <a:ea typeface="Lato"/>
                <a:cs typeface="Lato"/>
              </a:endParaRPr>
            </a:p>
          </p:txBody>
        </p:sp>
      </p:grpSp>
      <p:sp>
        <p:nvSpPr>
          <p:cNvPr id="134" name="Freeform 133"/>
          <p:cNvSpPr>
            <a:spLocks noEditPoints="1"/>
          </p:cNvSpPr>
          <p:nvPr/>
        </p:nvSpPr>
        <p:spPr bwMode="auto">
          <a:xfrm>
            <a:off x="3493294"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8" name="Group 7"/>
          <p:cNvGrpSpPr/>
          <p:nvPr/>
        </p:nvGrpSpPr>
        <p:grpSpPr>
          <a:xfrm>
            <a:off x="3890169" y="3548454"/>
            <a:ext cx="1760538" cy="494790"/>
            <a:chOff x="3890169" y="3548454"/>
            <a:chExt cx="1760538" cy="494790"/>
          </a:xfrm>
        </p:grpSpPr>
        <p:sp>
          <p:nvSpPr>
            <p:cNvPr id="135" name="TextBox 134"/>
            <p:cNvSpPr txBox="1"/>
            <p:nvPr/>
          </p:nvSpPr>
          <p:spPr>
            <a:xfrm>
              <a:off x="3890186"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08</a:t>
              </a:r>
              <a:endParaRPr lang="en-US" sz="1000" b="1" cap="all" spc="20">
                <a:solidFill>
                  <a:schemeClr val="accent2"/>
                </a:solidFill>
                <a:latin typeface="Lato" panose="020F0502020204030203" pitchFamily="34" charset="0"/>
              </a:endParaRPr>
            </a:p>
          </p:txBody>
        </p:sp>
        <p:sp>
          <p:nvSpPr>
            <p:cNvPr id="136" name="TextBox 135"/>
            <p:cNvSpPr txBox="1"/>
            <p:nvPr/>
          </p:nvSpPr>
          <p:spPr>
            <a:xfrm>
              <a:off x="3890169" y="3741302"/>
              <a:ext cx="1760538" cy="301942"/>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Pass Information Across Pipeline for Application Testing</a:t>
              </a:r>
              <a:endParaRPr lang="en-US" sz="800">
                <a:solidFill>
                  <a:schemeClr val="accent4"/>
                </a:solidFill>
                <a:latin typeface="Lato" panose="020F0502020204030203" pitchFamily="34" charset="0"/>
                <a:ea typeface="Lato"/>
                <a:cs typeface="Lato"/>
              </a:endParaRPr>
            </a:p>
          </p:txBody>
        </p:sp>
      </p:grpSp>
      <p:sp>
        <p:nvSpPr>
          <p:cNvPr id="144" name="Freeform 143"/>
          <p:cNvSpPr>
            <a:spLocks noEditPoints="1"/>
          </p:cNvSpPr>
          <p:nvPr/>
        </p:nvSpPr>
        <p:spPr bwMode="auto">
          <a:xfrm>
            <a:off x="6380163"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3" name="Group 12"/>
          <p:cNvGrpSpPr/>
          <p:nvPr/>
        </p:nvGrpSpPr>
        <p:grpSpPr>
          <a:xfrm>
            <a:off x="6777038" y="3548454"/>
            <a:ext cx="1760538" cy="334746"/>
            <a:chOff x="6777038" y="3548454"/>
            <a:chExt cx="1760538" cy="334746"/>
          </a:xfrm>
        </p:grpSpPr>
        <p:sp>
          <p:nvSpPr>
            <p:cNvPr id="145" name="TextBox 144"/>
            <p:cNvSpPr txBox="1"/>
            <p:nvPr/>
          </p:nvSpPr>
          <p:spPr>
            <a:xfrm>
              <a:off x="6777055"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09</a:t>
              </a:r>
              <a:endParaRPr lang="en-US" sz="1000" b="1" cap="all" spc="20">
                <a:solidFill>
                  <a:schemeClr val="accent2"/>
                </a:solidFill>
                <a:latin typeface="Lato" panose="020F0502020204030203" pitchFamily="34" charset="0"/>
              </a:endParaRPr>
            </a:p>
          </p:txBody>
        </p:sp>
        <p:sp>
          <p:nvSpPr>
            <p:cNvPr id="146" name="TextBox 145"/>
            <p:cNvSpPr txBox="1"/>
            <p:nvPr/>
          </p:nvSpPr>
          <p:spPr>
            <a:xfrm>
              <a:off x="6777038" y="3741302"/>
              <a:ext cx="1760538" cy="141898"/>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Lato"/>
                  <a:cs typeface="Lato"/>
                </a:rPr>
                <a:t>Display Finished, Working Product</a:t>
              </a:r>
              <a:endParaRPr lang="en-US" sz="800">
                <a:solidFill>
                  <a:schemeClr val="accent4"/>
                </a:solidFill>
                <a:latin typeface="Lato" panose="020F0502020204030203" pitchFamily="34" charset="0"/>
                <a:ea typeface="Lato"/>
                <a:cs typeface="Lato"/>
              </a:endParaRPr>
            </a:p>
          </p:txBody>
        </p:sp>
      </p:grpSp>
    </p:spTree>
    <p:extLst>
      <p:ext uri="{BB962C8B-B14F-4D97-AF65-F5344CB8AC3E}">
        <p14:creationId xmlns:p14="http://schemas.microsoft.com/office/powerpoint/2010/main" val="86576988"/>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93724" y="1144243"/>
            <a:ext cx="7953375" cy="646331"/>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7800" b="1" kern="1200" cap="all" baseline="0">
                <a:solidFill>
                  <a:schemeClr val="accent1"/>
                </a:solidFill>
                <a:latin typeface="Lato" panose="020F0502020204030203" pitchFamily="34" charset="0"/>
                <a:ea typeface="+mj-ea"/>
                <a:cs typeface="+mj-cs"/>
              </a:defRPr>
            </a:lvl1pPr>
          </a:lstStyle>
          <a:p>
            <a:pPr algn="l"/>
            <a:endParaRPr lang="en-US" sz="4200" b="0">
              <a:solidFill>
                <a:schemeClr val="accent2"/>
              </a:solidFill>
              <a:latin typeface="Lato Black" panose="020F0A02020204030203" pitchFamily="34" charset="0"/>
              <a:ea typeface="Lato Black"/>
              <a:cs typeface="Lato Black"/>
            </a:endParaRPr>
          </a:p>
        </p:txBody>
      </p:sp>
      <p:cxnSp>
        <p:nvCxnSpPr>
          <p:cNvPr id="11" name="Straight Connector 10"/>
          <p:cNvCxnSpPr/>
          <p:nvPr/>
        </p:nvCxnSpPr>
        <p:spPr>
          <a:xfrm>
            <a:off x="6715125" y="3958859"/>
            <a:ext cx="4986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81EF51-B94D-4933-A589-2EBAA9EAA276}"/>
              </a:ext>
            </a:extLst>
          </p:cNvPr>
          <p:cNvSpPr txBox="1"/>
          <p:nvPr/>
        </p:nvSpPr>
        <p:spPr>
          <a:xfrm>
            <a:off x="497012" y="159892"/>
            <a:ext cx="5420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FINDINGS</a:t>
            </a:r>
          </a:p>
        </p:txBody>
      </p:sp>
      <p:pic>
        <p:nvPicPr>
          <p:cNvPr id="5" name="Picture 5" descr="Map&#10;&#10;Description automatically generated">
            <a:extLst>
              <a:ext uri="{FF2B5EF4-FFF2-40B4-BE49-F238E27FC236}">
                <a16:creationId xmlns:a16="http://schemas.microsoft.com/office/drawing/2014/main" id="{CF30BB6E-BEEB-42B1-8B95-6F82C0DB664C}"/>
              </a:ext>
            </a:extLst>
          </p:cNvPr>
          <p:cNvPicPr>
            <a:picLocks noChangeAspect="1"/>
          </p:cNvPicPr>
          <p:nvPr/>
        </p:nvPicPr>
        <p:blipFill>
          <a:blip r:embed="rId2"/>
          <a:stretch>
            <a:fillRect/>
          </a:stretch>
        </p:blipFill>
        <p:spPr>
          <a:xfrm>
            <a:off x="347400" y="538390"/>
            <a:ext cx="8440200" cy="4363721"/>
          </a:xfrm>
          <a:prstGeom prst="rect">
            <a:avLst/>
          </a:prstGeom>
        </p:spPr>
      </p:pic>
    </p:spTree>
    <p:extLst>
      <p:ext uri="{BB962C8B-B14F-4D97-AF65-F5344CB8AC3E}">
        <p14:creationId xmlns:p14="http://schemas.microsoft.com/office/powerpoint/2010/main" val="2042118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calendar&#10;&#10;Description automatically generated">
            <a:extLst>
              <a:ext uri="{FF2B5EF4-FFF2-40B4-BE49-F238E27FC236}">
                <a16:creationId xmlns:a16="http://schemas.microsoft.com/office/drawing/2014/main" id="{A70AF875-B818-4AAF-A07B-B311998D6D4E}"/>
              </a:ext>
            </a:extLst>
          </p:cNvPr>
          <p:cNvPicPr>
            <a:picLocks noGrp="1" noChangeAspect="1"/>
          </p:cNvPicPr>
          <p:nvPr>
            <p:ph type="pic" sz="quarter" idx="10"/>
          </p:nvPr>
        </p:nvPicPr>
        <p:blipFill rotWithShape="1">
          <a:blip r:embed="rId2"/>
          <a:srcRect l="4925" r="4925"/>
          <a:stretch/>
        </p:blipFill>
        <p:spPr>
          <a:xfrm>
            <a:off x="4375256" y="0"/>
            <a:ext cx="4768745" cy="5143500"/>
          </a:xfrm>
        </p:spPr>
      </p:pic>
      <p:sp>
        <p:nvSpPr>
          <p:cNvPr id="4" name="TextBox 3">
            <a:extLst>
              <a:ext uri="{FF2B5EF4-FFF2-40B4-BE49-F238E27FC236}">
                <a16:creationId xmlns:a16="http://schemas.microsoft.com/office/drawing/2014/main" id="{E452B447-FC7A-49A5-A414-B26D9B7B8A94}"/>
              </a:ext>
            </a:extLst>
          </p:cNvPr>
          <p:cNvSpPr txBox="1"/>
          <p:nvPr/>
        </p:nvSpPr>
        <p:spPr>
          <a:xfrm>
            <a:off x="509855" y="127785"/>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CHALLENGES AND SUGGESTIONS</a:t>
            </a:r>
          </a:p>
        </p:txBody>
      </p:sp>
      <p:pic>
        <p:nvPicPr>
          <p:cNvPr id="8" name="Picture 8" descr="Map&#10;&#10;Description automatically generated">
            <a:extLst>
              <a:ext uri="{FF2B5EF4-FFF2-40B4-BE49-F238E27FC236}">
                <a16:creationId xmlns:a16="http://schemas.microsoft.com/office/drawing/2014/main" id="{4B9DCF25-1FC9-4C97-AD54-A99A97743BED}"/>
              </a:ext>
            </a:extLst>
          </p:cNvPr>
          <p:cNvPicPr>
            <a:picLocks noChangeAspect="1"/>
          </p:cNvPicPr>
          <p:nvPr/>
        </p:nvPicPr>
        <p:blipFill>
          <a:blip r:embed="rId3"/>
          <a:stretch>
            <a:fillRect/>
          </a:stretch>
        </p:blipFill>
        <p:spPr>
          <a:xfrm>
            <a:off x="14990" y="2223"/>
            <a:ext cx="4359327" cy="5256163"/>
          </a:xfrm>
          <a:prstGeom prst="rect">
            <a:avLst/>
          </a:prstGeom>
        </p:spPr>
      </p:pic>
    </p:spTree>
    <p:extLst>
      <p:ext uri="{BB962C8B-B14F-4D97-AF65-F5344CB8AC3E}">
        <p14:creationId xmlns:p14="http://schemas.microsoft.com/office/powerpoint/2010/main" val="30081843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Challenges </a:t>
            </a:r>
            <a:endParaRPr lang="en-US">
              <a:solidFill>
                <a:schemeClr val="accent2"/>
              </a:solidFill>
            </a:endParaRPr>
          </a:p>
        </p:txBody>
      </p:sp>
      <p:sp>
        <p:nvSpPr>
          <p:cNvPr id="3" name="Text Placeholder 2"/>
          <p:cNvSpPr>
            <a:spLocks noGrp="1"/>
          </p:cNvSpPr>
          <p:nvPr>
            <p:ph type="body" sz="quarter" idx="11"/>
          </p:nvPr>
        </p:nvSpPr>
        <p:spPr/>
        <p:txBody>
          <a:bodyPr/>
          <a:lstStyle/>
          <a:p>
            <a:r>
              <a:rPr lang="en-US"/>
              <a:t>Below are some challenges faced during the project </a:t>
            </a:r>
          </a:p>
        </p:txBody>
      </p:sp>
      <p:grpSp>
        <p:nvGrpSpPr>
          <p:cNvPr id="14" name="Group 13"/>
          <p:cNvGrpSpPr/>
          <p:nvPr/>
        </p:nvGrpSpPr>
        <p:grpSpPr>
          <a:xfrm>
            <a:off x="1170041" y="1514449"/>
            <a:ext cx="2865864" cy="2088725"/>
            <a:chOff x="5671712" y="1514449"/>
            <a:chExt cx="2865864" cy="2088725"/>
          </a:xfrm>
        </p:grpSpPr>
        <p:grpSp>
          <p:nvGrpSpPr>
            <p:cNvPr id="8" name="Group 7"/>
            <p:cNvGrpSpPr/>
            <p:nvPr/>
          </p:nvGrpSpPr>
          <p:grpSpPr>
            <a:xfrm>
              <a:off x="5671712" y="1514449"/>
              <a:ext cx="2865864" cy="665288"/>
              <a:chOff x="5671712" y="1514449"/>
              <a:chExt cx="2865864" cy="665288"/>
            </a:xfrm>
          </p:grpSpPr>
          <p:sp>
            <p:nvSpPr>
              <p:cNvPr id="35" name="TextBox 34"/>
              <p:cNvSpPr txBox="1"/>
              <p:nvPr/>
            </p:nvSpPr>
            <p:spPr>
              <a:xfrm>
                <a:off x="5671712" y="1717751"/>
                <a:ext cx="2865864" cy="461986"/>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Of the 60,000 records scraped only 6442 records made it to the final data set. After dropping additional data that we couldn’t use we ended up with 6051 records. </a:t>
                </a:r>
              </a:p>
            </p:txBody>
          </p:sp>
          <p:sp>
            <p:nvSpPr>
              <p:cNvPr id="36" name="Title 2"/>
              <p:cNvSpPr txBox="1">
                <a:spLocks/>
              </p:cNvSpPr>
              <p:nvPr/>
            </p:nvSpPr>
            <p:spPr>
              <a:xfrm>
                <a:off x="5671712" y="1514449"/>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Missing data in records</a:t>
                </a:r>
              </a:p>
            </p:txBody>
          </p:sp>
        </p:grpSp>
        <p:grpSp>
          <p:nvGrpSpPr>
            <p:cNvPr id="10" name="Group 9"/>
            <p:cNvGrpSpPr/>
            <p:nvPr/>
          </p:nvGrpSpPr>
          <p:grpSpPr>
            <a:xfrm>
              <a:off x="5671712" y="2777842"/>
              <a:ext cx="2865864" cy="825332"/>
              <a:chOff x="5671712" y="2777842"/>
              <a:chExt cx="2865864" cy="825332"/>
            </a:xfrm>
          </p:grpSpPr>
          <p:sp>
            <p:nvSpPr>
              <p:cNvPr id="43" name="TextBox 42"/>
              <p:cNvSpPr txBox="1"/>
              <p:nvPr/>
            </p:nvSpPr>
            <p:spPr>
              <a:xfrm>
                <a:off x="5671712" y="2981144"/>
                <a:ext cx="2865864" cy="622030"/>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size of the data made the initial scrape cumbersome as it took a long time to scrape the 60,000 records from the Midland County db. We had to break the scrape and CSV files into 7 different jobs for it to be manageable. </a:t>
                </a:r>
              </a:p>
            </p:txBody>
          </p:sp>
          <p:sp>
            <p:nvSpPr>
              <p:cNvPr id="44" name="Title 2"/>
              <p:cNvSpPr txBox="1">
                <a:spLocks/>
              </p:cNvSpPr>
              <p:nvPr/>
            </p:nvSpPr>
            <p:spPr>
              <a:xfrm>
                <a:off x="5671712" y="2777842"/>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Initial data size</a:t>
                </a:r>
              </a:p>
            </p:txBody>
          </p:sp>
        </p:grpSp>
      </p:grpSp>
      <p:sp>
        <p:nvSpPr>
          <p:cNvPr id="28" name="Freeform 27"/>
          <p:cNvSpPr>
            <a:spLocks/>
          </p:cNvSpPr>
          <p:nvPr/>
        </p:nvSpPr>
        <p:spPr bwMode="auto">
          <a:xfrm>
            <a:off x="635965" y="1543050"/>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30" name="Freeform 29"/>
          <p:cNvSpPr>
            <a:spLocks/>
          </p:cNvSpPr>
          <p:nvPr/>
        </p:nvSpPr>
        <p:spPr bwMode="auto">
          <a:xfrm>
            <a:off x="635965" y="2821258"/>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5" name="Freeform 27">
            <a:extLst>
              <a:ext uri="{FF2B5EF4-FFF2-40B4-BE49-F238E27FC236}">
                <a16:creationId xmlns:a16="http://schemas.microsoft.com/office/drawing/2014/main" id="{721700B6-9544-4F6D-AC70-368FF0CA0223}"/>
              </a:ext>
            </a:extLst>
          </p:cNvPr>
          <p:cNvSpPr>
            <a:spLocks/>
          </p:cNvSpPr>
          <p:nvPr/>
        </p:nvSpPr>
        <p:spPr bwMode="auto">
          <a:xfrm>
            <a:off x="5272488" y="1543049"/>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6" name="Freeform 27">
            <a:extLst>
              <a:ext uri="{FF2B5EF4-FFF2-40B4-BE49-F238E27FC236}">
                <a16:creationId xmlns:a16="http://schemas.microsoft.com/office/drawing/2014/main" id="{E2CE82AA-4D00-4E15-A4C2-F4327E107DF7}"/>
              </a:ext>
            </a:extLst>
          </p:cNvPr>
          <p:cNvSpPr>
            <a:spLocks/>
          </p:cNvSpPr>
          <p:nvPr/>
        </p:nvSpPr>
        <p:spPr bwMode="auto">
          <a:xfrm>
            <a:off x="5272488" y="2824315"/>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7" name="Group 16">
            <a:extLst>
              <a:ext uri="{FF2B5EF4-FFF2-40B4-BE49-F238E27FC236}">
                <a16:creationId xmlns:a16="http://schemas.microsoft.com/office/drawing/2014/main" id="{7646AFA2-CAC6-419D-B483-0D97946517E3}"/>
              </a:ext>
            </a:extLst>
          </p:cNvPr>
          <p:cNvGrpSpPr/>
          <p:nvPr/>
        </p:nvGrpSpPr>
        <p:grpSpPr>
          <a:xfrm>
            <a:off x="5926395" y="1542101"/>
            <a:ext cx="2865864" cy="1928681"/>
            <a:chOff x="5671712" y="1514449"/>
            <a:chExt cx="2865864" cy="1928681"/>
          </a:xfrm>
        </p:grpSpPr>
        <p:grpSp>
          <p:nvGrpSpPr>
            <p:cNvPr id="18" name="Group 17">
              <a:extLst>
                <a:ext uri="{FF2B5EF4-FFF2-40B4-BE49-F238E27FC236}">
                  <a16:creationId xmlns:a16="http://schemas.microsoft.com/office/drawing/2014/main" id="{6449C7AE-7AB5-4788-8E2F-9A71D7C72D83}"/>
                </a:ext>
              </a:extLst>
            </p:cNvPr>
            <p:cNvGrpSpPr/>
            <p:nvPr/>
          </p:nvGrpSpPr>
          <p:grpSpPr>
            <a:xfrm>
              <a:off x="5671712" y="1514449"/>
              <a:ext cx="2865864" cy="505244"/>
              <a:chOff x="5671712" y="1514449"/>
              <a:chExt cx="2865864" cy="505244"/>
            </a:xfrm>
          </p:grpSpPr>
          <p:sp>
            <p:nvSpPr>
              <p:cNvPr id="22" name="TextBox 21">
                <a:extLst>
                  <a:ext uri="{FF2B5EF4-FFF2-40B4-BE49-F238E27FC236}">
                    <a16:creationId xmlns:a16="http://schemas.microsoft.com/office/drawing/2014/main" id="{F6CBE002-04DF-4A30-BC18-110366D52BB3}"/>
                  </a:ext>
                </a:extLst>
              </p:cNvPr>
              <p:cNvSpPr txBox="1"/>
              <p:nvPr/>
            </p:nvSpPr>
            <p:spPr>
              <a:xfrm>
                <a:off x="5671712" y="1717751"/>
                <a:ext cx="2865864" cy="301942"/>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Open Sans Light"/>
                    <a:cs typeface="Open Sans Light"/>
                  </a:rPr>
                  <a:t>The Front End construction was conquered gradually to ensure that the application would request and load info as desired.</a:t>
                </a:r>
                <a:endPar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23" name="Title 2">
                <a:extLst>
                  <a:ext uri="{FF2B5EF4-FFF2-40B4-BE49-F238E27FC236}">
                    <a16:creationId xmlns:a16="http://schemas.microsoft.com/office/drawing/2014/main" id="{7E111E17-E7E2-4B88-8ECB-B7880BF84FBD}"/>
                  </a:ext>
                </a:extLst>
              </p:cNvPr>
              <p:cNvSpPr txBox="1">
                <a:spLocks/>
              </p:cNvSpPr>
              <p:nvPr/>
            </p:nvSpPr>
            <p:spPr>
              <a:xfrm>
                <a:off x="5671712" y="1514449"/>
                <a:ext cx="2865864" cy="153888"/>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b="0" cap="all" spc="20">
                    <a:solidFill>
                      <a:schemeClr val="accent5"/>
                    </a:solidFill>
                    <a:latin typeface="Lato"/>
                    <a:ea typeface="Open Sans"/>
                    <a:cs typeface="Open Sans"/>
                  </a:rPr>
                  <a:t>asynchronous Loading</a:t>
                </a:r>
                <a:endParaRPr lang="en-US">
                  <a:solidFill>
                    <a:schemeClr val="accent5"/>
                  </a:solidFill>
                  <a:latin typeface="Lato"/>
                </a:endParaRPr>
              </a:p>
            </p:txBody>
          </p:sp>
        </p:grpSp>
        <p:grpSp>
          <p:nvGrpSpPr>
            <p:cNvPr id="19" name="Group 18">
              <a:extLst>
                <a:ext uri="{FF2B5EF4-FFF2-40B4-BE49-F238E27FC236}">
                  <a16:creationId xmlns:a16="http://schemas.microsoft.com/office/drawing/2014/main" id="{E5802494-EECB-4C61-A92C-D17D3A2685D5}"/>
                </a:ext>
              </a:extLst>
            </p:cNvPr>
            <p:cNvGrpSpPr/>
            <p:nvPr/>
          </p:nvGrpSpPr>
          <p:grpSpPr>
            <a:xfrm>
              <a:off x="5671712" y="2777842"/>
              <a:ext cx="2865864" cy="665288"/>
              <a:chOff x="5671712" y="2777842"/>
              <a:chExt cx="2865864" cy="665288"/>
            </a:xfrm>
          </p:grpSpPr>
          <p:sp>
            <p:nvSpPr>
              <p:cNvPr id="20" name="TextBox 19">
                <a:extLst>
                  <a:ext uri="{FF2B5EF4-FFF2-40B4-BE49-F238E27FC236}">
                    <a16:creationId xmlns:a16="http://schemas.microsoft.com/office/drawing/2014/main" id="{817C541E-18A2-4203-9E9B-4D70240029BE}"/>
                  </a:ext>
                </a:extLst>
              </p:cNvPr>
              <p:cNvSpPr txBox="1"/>
              <p:nvPr/>
            </p:nvSpPr>
            <p:spPr>
              <a:xfrm>
                <a:off x="5671712" y="2981144"/>
                <a:ext cx="2865864" cy="461986"/>
              </a:xfrm>
              <a:prstGeom prst="rect">
                <a:avLst/>
              </a:prstGeom>
              <a:noFill/>
            </p:spPr>
            <p:txBody>
              <a:bodyPr wrap="square" lIns="0" tIns="0" rIns="0" bIns="0" rtlCol="0" anchor="t">
                <a:spAutoFit/>
              </a:bodyPr>
              <a:lstStyle/>
              <a:p>
                <a:pPr>
                  <a:lnSpc>
                    <a:spcPct val="130000"/>
                  </a:lnSpc>
                </a:pPr>
                <a:r>
                  <a:rPr lang="en-US" sz="800">
                    <a:solidFill>
                      <a:schemeClr val="accent4"/>
                    </a:solidFill>
                    <a:latin typeface="Lato"/>
                    <a:ea typeface="Open Sans Light"/>
                    <a:cs typeface="Open Sans Light"/>
                  </a:rPr>
                  <a:t>The code needed to communicate with the front and back end without hang-ups to ensure the application would run as desired.</a:t>
                </a:r>
                <a:endPar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21" name="Title 2">
                <a:extLst>
                  <a:ext uri="{FF2B5EF4-FFF2-40B4-BE49-F238E27FC236}">
                    <a16:creationId xmlns:a16="http://schemas.microsoft.com/office/drawing/2014/main" id="{46D863FA-B679-4F45-AE3E-2CCDF58A8FDD}"/>
                  </a:ext>
                </a:extLst>
              </p:cNvPr>
              <p:cNvSpPr txBox="1">
                <a:spLocks/>
              </p:cNvSpPr>
              <p:nvPr/>
            </p:nvSpPr>
            <p:spPr>
              <a:xfrm>
                <a:off x="5671712" y="2777842"/>
                <a:ext cx="2865864" cy="153888"/>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a:ea typeface="Open Sans"/>
                    <a:cs typeface="Open Sans"/>
                  </a:rPr>
                  <a:t>Code communication</a:t>
                </a:r>
                <a:endParaRPr lang="en-US"/>
              </a:p>
            </p:txBody>
          </p:sp>
        </p:grpSp>
      </p:grpSp>
    </p:spTree>
    <p:extLst>
      <p:ext uri="{BB962C8B-B14F-4D97-AF65-F5344CB8AC3E}">
        <p14:creationId xmlns:p14="http://schemas.microsoft.com/office/powerpoint/2010/main" val="63668088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Map </a:t>
            </a:r>
            <a:r>
              <a:rPr lang="en-US">
                <a:solidFill>
                  <a:schemeClr val="accent2"/>
                </a:solidFill>
              </a:rPr>
              <a:t>findings</a:t>
            </a:r>
          </a:p>
        </p:txBody>
      </p:sp>
      <p:sp>
        <p:nvSpPr>
          <p:cNvPr id="3" name="Text Placeholder 2"/>
          <p:cNvSpPr>
            <a:spLocks noGrp="1"/>
          </p:cNvSpPr>
          <p:nvPr>
            <p:ph type="body" sz="quarter" idx="11"/>
          </p:nvPr>
        </p:nvSpPr>
        <p:spPr/>
        <p:txBody>
          <a:bodyPr/>
          <a:lstStyle/>
          <a:p>
            <a:r>
              <a:rPr lang="en-US"/>
              <a:t>Key Take-Aways</a:t>
            </a:r>
          </a:p>
        </p:txBody>
      </p:sp>
      <p:sp>
        <p:nvSpPr>
          <p:cNvPr id="5" name="Title 2"/>
          <p:cNvSpPr txBox="1">
            <a:spLocks/>
          </p:cNvSpPr>
          <p:nvPr/>
        </p:nvSpPr>
        <p:spPr>
          <a:xfrm>
            <a:off x="1048217" y="1615202"/>
            <a:ext cx="1464940"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Property location</a:t>
            </a:r>
          </a:p>
        </p:txBody>
      </p:sp>
      <p:grpSp>
        <p:nvGrpSpPr>
          <p:cNvPr id="7" name="Group 6"/>
          <p:cNvGrpSpPr/>
          <p:nvPr/>
        </p:nvGrpSpPr>
        <p:grpSpPr>
          <a:xfrm>
            <a:off x="636084" y="1904576"/>
            <a:ext cx="343846" cy="343846"/>
            <a:chOff x="601159" y="1578619"/>
            <a:chExt cx="453094" cy="453094"/>
          </a:xfrm>
        </p:grpSpPr>
        <p:sp>
          <p:nvSpPr>
            <p:cNvPr id="6" name="Oval 5"/>
            <p:cNvSpPr/>
            <p:nvPr/>
          </p:nvSpPr>
          <p:spPr>
            <a:xfrm>
              <a:off x="601159" y="1578619"/>
              <a:ext cx="453094" cy="453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TextBox 15"/>
            <p:cNvSpPr txBox="1"/>
            <p:nvPr/>
          </p:nvSpPr>
          <p:spPr>
            <a:xfrm>
              <a:off x="647930" y="1661875"/>
              <a:ext cx="359553" cy="215444"/>
            </a:xfrm>
            <a:prstGeom prst="rect">
              <a:avLst/>
            </a:prstGeom>
            <a:noFill/>
          </p:spPr>
          <p:txBody>
            <a:bodyPr wrap="square" lIns="0" tIns="0" rIns="0" bIns="0" rtlCol="0">
              <a:spAutoFit/>
            </a:bodyPr>
            <a:lstStyle/>
            <a:p>
              <a:pPr algn="ctr"/>
              <a:r>
                <a:rPr lang="en-US" sz="1400" b="1">
                  <a:solidFill>
                    <a:schemeClr val="bg1"/>
                  </a:solidFill>
                  <a:latin typeface="Lato" panose="020F0502020204030203" pitchFamily="34" charset="0"/>
                  <a:ea typeface="Open Sans Light" panose="020B0306030504020204" pitchFamily="34" charset="0"/>
                  <a:cs typeface="Open Sans Light" panose="020B0306030504020204" pitchFamily="34" charset="0"/>
                </a:rPr>
                <a:t>01</a:t>
              </a:r>
            </a:p>
          </p:txBody>
        </p:sp>
      </p:grpSp>
      <p:sp>
        <p:nvSpPr>
          <p:cNvPr id="84" name="Title 2"/>
          <p:cNvSpPr txBox="1">
            <a:spLocks/>
          </p:cNvSpPr>
          <p:nvPr/>
        </p:nvSpPr>
        <p:spPr>
          <a:xfrm>
            <a:off x="1272051" y="1937270"/>
            <a:ext cx="1080517" cy="307777"/>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Centered on the cluster</a:t>
            </a:r>
          </a:p>
        </p:txBody>
      </p:sp>
      <p:grpSp>
        <p:nvGrpSpPr>
          <p:cNvPr id="8" name="Group 7"/>
          <p:cNvGrpSpPr/>
          <p:nvPr/>
        </p:nvGrpSpPr>
        <p:grpSpPr>
          <a:xfrm>
            <a:off x="636084" y="2602351"/>
            <a:ext cx="343846" cy="343846"/>
            <a:chOff x="601159" y="2306419"/>
            <a:chExt cx="453094" cy="453094"/>
          </a:xfrm>
        </p:grpSpPr>
        <p:sp>
          <p:nvSpPr>
            <p:cNvPr id="85" name="Oval 84"/>
            <p:cNvSpPr/>
            <p:nvPr/>
          </p:nvSpPr>
          <p:spPr>
            <a:xfrm>
              <a:off x="601159" y="2306419"/>
              <a:ext cx="453094" cy="453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86" name="TextBox 85"/>
            <p:cNvSpPr txBox="1"/>
            <p:nvPr/>
          </p:nvSpPr>
          <p:spPr>
            <a:xfrm>
              <a:off x="647930" y="2391768"/>
              <a:ext cx="359553" cy="215444"/>
            </a:xfrm>
            <a:prstGeom prst="rect">
              <a:avLst/>
            </a:prstGeom>
            <a:noFill/>
          </p:spPr>
          <p:txBody>
            <a:bodyPr wrap="square" lIns="0" tIns="0" rIns="0" bIns="0" rtlCol="0">
              <a:spAutoFit/>
            </a:bodyPr>
            <a:lstStyle/>
            <a:p>
              <a:pPr algn="ctr"/>
              <a:r>
                <a:rPr lang="en-US" sz="1400" b="1">
                  <a:solidFill>
                    <a:schemeClr val="bg1"/>
                  </a:solidFill>
                  <a:latin typeface="Lato" panose="020F0502020204030203" pitchFamily="34" charset="0"/>
                  <a:ea typeface="Open Sans Light" panose="020B0306030504020204" pitchFamily="34" charset="0"/>
                  <a:cs typeface="Open Sans Light" panose="020B0306030504020204" pitchFamily="34" charset="0"/>
                </a:rPr>
                <a:t>02</a:t>
              </a:r>
            </a:p>
          </p:txBody>
        </p:sp>
      </p:grpSp>
      <p:grpSp>
        <p:nvGrpSpPr>
          <p:cNvPr id="9" name="Group 8"/>
          <p:cNvGrpSpPr/>
          <p:nvPr/>
        </p:nvGrpSpPr>
        <p:grpSpPr>
          <a:xfrm>
            <a:off x="636084" y="3300126"/>
            <a:ext cx="343846" cy="343846"/>
            <a:chOff x="601159" y="3069788"/>
            <a:chExt cx="453094" cy="453094"/>
          </a:xfrm>
        </p:grpSpPr>
        <p:sp>
          <p:nvSpPr>
            <p:cNvPr id="90" name="Oval 89"/>
            <p:cNvSpPr/>
            <p:nvPr/>
          </p:nvSpPr>
          <p:spPr>
            <a:xfrm>
              <a:off x="601159" y="3069788"/>
              <a:ext cx="453094" cy="453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91" name="TextBox 90"/>
            <p:cNvSpPr txBox="1"/>
            <p:nvPr/>
          </p:nvSpPr>
          <p:spPr>
            <a:xfrm>
              <a:off x="647930" y="3150948"/>
              <a:ext cx="359553" cy="215444"/>
            </a:xfrm>
            <a:prstGeom prst="rect">
              <a:avLst/>
            </a:prstGeom>
            <a:noFill/>
          </p:spPr>
          <p:txBody>
            <a:bodyPr wrap="square" lIns="0" tIns="0" rIns="0" bIns="0" rtlCol="0">
              <a:spAutoFit/>
            </a:bodyPr>
            <a:lstStyle/>
            <a:p>
              <a:pPr algn="ctr"/>
              <a:r>
                <a:rPr lang="en-US" sz="1400" b="1">
                  <a:solidFill>
                    <a:schemeClr val="bg1"/>
                  </a:solidFill>
                  <a:latin typeface="Lato" panose="020F0502020204030203" pitchFamily="34" charset="0"/>
                  <a:ea typeface="Open Sans Light" panose="020B0306030504020204" pitchFamily="34" charset="0"/>
                  <a:cs typeface="Open Sans Light" panose="020B0306030504020204" pitchFamily="34" charset="0"/>
                </a:rPr>
                <a:t>03</a:t>
              </a:r>
            </a:p>
          </p:txBody>
        </p:sp>
      </p:gr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2">
            <a:extLst>
              <a:ext uri="{FF2B5EF4-FFF2-40B4-BE49-F238E27FC236}">
                <a16:creationId xmlns:a16="http://schemas.microsoft.com/office/drawing/2014/main" id="{94509BCE-005C-4943-887B-EA734392EEA0}"/>
              </a:ext>
            </a:extLst>
          </p:cNvPr>
          <p:cNvSpPr txBox="1">
            <a:spLocks/>
          </p:cNvSpPr>
          <p:nvPr/>
        </p:nvSpPr>
        <p:spPr>
          <a:xfrm>
            <a:off x="2737135" y="1617678"/>
            <a:ext cx="1080517"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price</a:t>
            </a:r>
          </a:p>
        </p:txBody>
      </p:sp>
      <p:cxnSp>
        <p:nvCxnSpPr>
          <p:cNvPr id="31" name="Straight Connector 30">
            <a:extLst>
              <a:ext uri="{FF2B5EF4-FFF2-40B4-BE49-F238E27FC236}">
                <a16:creationId xmlns:a16="http://schemas.microsoft.com/office/drawing/2014/main" id="{9A79812A-35AF-4D9A-8BAD-A7832200A321}"/>
              </a:ext>
            </a:extLst>
          </p:cNvPr>
          <p:cNvCxnSpPr>
            <a:cxnSpLocks/>
          </p:cNvCxnSpPr>
          <p:nvPr/>
        </p:nvCxnSpPr>
        <p:spPr>
          <a:xfrm>
            <a:off x="2577102" y="1615640"/>
            <a:ext cx="0" cy="222967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EB1FA7-3ED0-4626-A2E2-8D2F3DCA8C2A}"/>
              </a:ext>
            </a:extLst>
          </p:cNvPr>
          <p:cNvCxnSpPr>
            <a:cxnSpLocks/>
          </p:cNvCxnSpPr>
          <p:nvPr/>
        </p:nvCxnSpPr>
        <p:spPr>
          <a:xfrm flipH="1">
            <a:off x="489946" y="2349444"/>
            <a:ext cx="3484418"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AC76F0-80ED-4DAA-A8D3-D2AB1F1E5C29}"/>
              </a:ext>
            </a:extLst>
          </p:cNvPr>
          <p:cNvCxnSpPr>
            <a:cxnSpLocks/>
          </p:cNvCxnSpPr>
          <p:nvPr/>
        </p:nvCxnSpPr>
        <p:spPr>
          <a:xfrm flipH="1">
            <a:off x="487677" y="3120551"/>
            <a:ext cx="3484418"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552A2E-B717-4A9C-BFBE-AC3BA2845FCC}"/>
              </a:ext>
            </a:extLst>
          </p:cNvPr>
          <p:cNvCxnSpPr>
            <a:cxnSpLocks/>
          </p:cNvCxnSpPr>
          <p:nvPr/>
        </p:nvCxnSpPr>
        <p:spPr>
          <a:xfrm flipH="1">
            <a:off x="498828" y="3834361"/>
            <a:ext cx="3484418"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Title 2">
            <a:extLst>
              <a:ext uri="{FF2B5EF4-FFF2-40B4-BE49-F238E27FC236}">
                <a16:creationId xmlns:a16="http://schemas.microsoft.com/office/drawing/2014/main" id="{B78095E1-37E7-413E-A077-881EF64C9947}"/>
              </a:ext>
            </a:extLst>
          </p:cNvPr>
          <p:cNvSpPr txBox="1">
            <a:spLocks/>
          </p:cNvSpPr>
          <p:nvPr/>
        </p:nvSpPr>
        <p:spPr>
          <a:xfrm>
            <a:off x="1272051" y="2628052"/>
            <a:ext cx="1080517" cy="307777"/>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outskirts of the cluster</a:t>
            </a:r>
          </a:p>
        </p:txBody>
      </p:sp>
      <p:grpSp>
        <p:nvGrpSpPr>
          <p:cNvPr id="70" name="Group 69">
            <a:extLst>
              <a:ext uri="{FF2B5EF4-FFF2-40B4-BE49-F238E27FC236}">
                <a16:creationId xmlns:a16="http://schemas.microsoft.com/office/drawing/2014/main" id="{BD3B55BF-19EC-48B7-BA15-14243D8CDB61}"/>
              </a:ext>
            </a:extLst>
          </p:cNvPr>
          <p:cNvGrpSpPr/>
          <p:nvPr/>
        </p:nvGrpSpPr>
        <p:grpSpPr>
          <a:xfrm>
            <a:off x="5032499" y="1619760"/>
            <a:ext cx="3439921" cy="2236156"/>
            <a:chOff x="6696823" y="1125952"/>
            <a:chExt cx="1850277" cy="2236156"/>
          </a:xfrm>
        </p:grpSpPr>
        <p:sp>
          <p:nvSpPr>
            <p:cNvPr id="71" name="TextBox 70">
              <a:extLst>
                <a:ext uri="{FF2B5EF4-FFF2-40B4-BE49-F238E27FC236}">
                  <a16:creationId xmlns:a16="http://schemas.microsoft.com/office/drawing/2014/main" id="{66987A3C-E0EF-4827-9610-5B574808FB3F}"/>
                </a:ext>
              </a:extLst>
            </p:cNvPr>
            <p:cNvSpPr txBox="1"/>
            <p:nvPr/>
          </p:nvSpPr>
          <p:spPr>
            <a:xfrm>
              <a:off x="6696823" y="1433567"/>
              <a:ext cx="1850277" cy="1928541"/>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Trends </a:t>
              </a:r>
            </a:p>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While the maps did show a variance is price by the color density displayed on the distribution did not show the disparity across the areas examined, we thought it would. It was an even distribution in the price distribution across all clusters of properties analyzed.</a:t>
              </a:r>
            </a:p>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Findings</a:t>
              </a:r>
              <a:endPar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clusters of properties analyzed showed a consistent pattern with the most expensive homes being in the middle of the distribution and the price range progressively getting to the lower end of the spectrum as we get to the outskirts of each cluster.</a:t>
              </a:r>
            </a:p>
          </p:txBody>
        </p:sp>
        <p:sp>
          <p:nvSpPr>
            <p:cNvPr id="72" name="Title 2">
              <a:extLst>
                <a:ext uri="{FF2B5EF4-FFF2-40B4-BE49-F238E27FC236}">
                  <a16:creationId xmlns:a16="http://schemas.microsoft.com/office/drawing/2014/main" id="{DD8175C2-1C49-43AE-8D64-460A4E66BBA7}"/>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Findings</a:t>
              </a:r>
            </a:p>
          </p:txBody>
        </p:sp>
      </p:grpSp>
      <p:sp>
        <p:nvSpPr>
          <p:cNvPr id="4" name="TextBox 3">
            <a:extLst>
              <a:ext uri="{FF2B5EF4-FFF2-40B4-BE49-F238E27FC236}">
                <a16:creationId xmlns:a16="http://schemas.microsoft.com/office/drawing/2014/main" id="{9F056EF7-DE13-4B46-B25F-79A585929C33}"/>
              </a:ext>
            </a:extLst>
          </p:cNvPr>
          <p:cNvSpPr txBox="1"/>
          <p:nvPr/>
        </p:nvSpPr>
        <p:spPr>
          <a:xfrm>
            <a:off x="2642838" y="1878550"/>
            <a:ext cx="1174808" cy="338554"/>
          </a:xfrm>
          <a:prstGeom prst="rect">
            <a:avLst/>
          </a:prstGeom>
          <a:noFill/>
        </p:spPr>
        <p:txBody>
          <a:bodyPr wrap="square" rtlCol="0">
            <a:spAutoFit/>
          </a:bodyPr>
          <a:lstStyle/>
          <a:p>
            <a:r>
              <a:rPr lang="en-US" sz="8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Highest priced homes in the cluster</a:t>
            </a:r>
          </a:p>
        </p:txBody>
      </p:sp>
      <p:sp>
        <p:nvSpPr>
          <p:cNvPr id="69" name="TextBox 68">
            <a:extLst>
              <a:ext uri="{FF2B5EF4-FFF2-40B4-BE49-F238E27FC236}">
                <a16:creationId xmlns:a16="http://schemas.microsoft.com/office/drawing/2014/main" id="{2211AFF6-388E-A044-8D94-00C175DF90A5}"/>
              </a:ext>
            </a:extLst>
          </p:cNvPr>
          <p:cNvSpPr txBox="1"/>
          <p:nvPr/>
        </p:nvSpPr>
        <p:spPr>
          <a:xfrm>
            <a:off x="2642838" y="2544223"/>
            <a:ext cx="1174810" cy="461665"/>
          </a:xfrm>
          <a:prstGeom prst="rect">
            <a:avLst/>
          </a:prstGeom>
          <a:noFill/>
        </p:spPr>
        <p:txBody>
          <a:bodyPr wrap="square" rtlCol="0">
            <a:spAutoFit/>
          </a:bodyPr>
          <a:lstStyle/>
          <a:p>
            <a:r>
              <a:rPr lang="en-US" sz="8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Middle of the  price distribution in the cluster</a:t>
            </a:r>
          </a:p>
        </p:txBody>
      </p:sp>
      <p:sp>
        <p:nvSpPr>
          <p:cNvPr id="73" name="TextBox 72">
            <a:extLst>
              <a:ext uri="{FF2B5EF4-FFF2-40B4-BE49-F238E27FC236}">
                <a16:creationId xmlns:a16="http://schemas.microsoft.com/office/drawing/2014/main" id="{DCED6532-A7F6-2849-BBF2-0E76B46C3D64}"/>
              </a:ext>
            </a:extLst>
          </p:cNvPr>
          <p:cNvSpPr txBox="1"/>
          <p:nvPr/>
        </p:nvSpPr>
        <p:spPr>
          <a:xfrm>
            <a:off x="2661364" y="3275095"/>
            <a:ext cx="1156286" cy="461665"/>
          </a:xfrm>
          <a:prstGeom prst="rect">
            <a:avLst/>
          </a:prstGeom>
          <a:noFill/>
        </p:spPr>
        <p:txBody>
          <a:bodyPr wrap="square" rtlCol="0">
            <a:spAutoFit/>
          </a:bodyPr>
          <a:lstStyle/>
          <a:p>
            <a:r>
              <a:rPr lang="en-US" sz="80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rPr>
              <a:t>Lower end of the  price distribution in the cluster</a:t>
            </a:r>
          </a:p>
        </p:txBody>
      </p:sp>
      <p:sp>
        <p:nvSpPr>
          <p:cNvPr id="74" name="Title 2">
            <a:extLst>
              <a:ext uri="{FF2B5EF4-FFF2-40B4-BE49-F238E27FC236}">
                <a16:creationId xmlns:a16="http://schemas.microsoft.com/office/drawing/2014/main" id="{1DA390F8-72EE-9945-9CBC-A90809336D54}"/>
              </a:ext>
            </a:extLst>
          </p:cNvPr>
          <p:cNvSpPr txBox="1">
            <a:spLocks/>
          </p:cNvSpPr>
          <p:nvPr/>
        </p:nvSpPr>
        <p:spPr>
          <a:xfrm>
            <a:off x="1268439" y="3318160"/>
            <a:ext cx="1080517" cy="307777"/>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Outside end of the cluster</a:t>
            </a:r>
          </a:p>
        </p:txBody>
      </p:sp>
    </p:spTree>
    <p:extLst>
      <p:ext uri="{BB962C8B-B14F-4D97-AF65-F5344CB8AC3E}">
        <p14:creationId xmlns:p14="http://schemas.microsoft.com/office/powerpoint/2010/main" val="572638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p:cNvSpPr>
          <p:nvPr/>
        </p:nvSpPr>
        <p:spPr bwMode="auto">
          <a:xfrm>
            <a:off x="6054980" y="898567"/>
            <a:ext cx="2702940" cy="4244933"/>
          </a:xfrm>
          <a:custGeom>
            <a:avLst/>
            <a:gdLst>
              <a:gd name="T0" fmla="*/ 399 w 1635"/>
              <a:gd name="T1" fmla="*/ 2369 h 2570"/>
              <a:gd name="T2" fmla="*/ 409 w 1635"/>
              <a:gd name="T3" fmla="*/ 2224 h 2570"/>
              <a:gd name="T4" fmla="*/ 421 w 1635"/>
              <a:gd name="T5" fmla="*/ 2045 h 2570"/>
              <a:gd name="T6" fmla="*/ 310 w 1635"/>
              <a:gd name="T7" fmla="*/ 2050 h 2570"/>
              <a:gd name="T8" fmla="*/ 162 w 1635"/>
              <a:gd name="T9" fmla="*/ 2040 h 2570"/>
              <a:gd name="T10" fmla="*/ 20 w 1635"/>
              <a:gd name="T11" fmla="*/ 1916 h 2570"/>
              <a:gd name="T12" fmla="*/ 53 w 1635"/>
              <a:gd name="T13" fmla="*/ 1730 h 2570"/>
              <a:gd name="T14" fmla="*/ 189 w 1635"/>
              <a:gd name="T15" fmla="*/ 1494 h 2570"/>
              <a:gd name="T16" fmla="*/ 224 w 1635"/>
              <a:gd name="T17" fmla="*/ 1435 h 2570"/>
              <a:gd name="T18" fmla="*/ 253 w 1635"/>
              <a:gd name="T19" fmla="*/ 1386 h 2570"/>
              <a:gd name="T20" fmla="*/ 272 w 1635"/>
              <a:gd name="T21" fmla="*/ 1321 h 2570"/>
              <a:gd name="T22" fmla="*/ 296 w 1635"/>
              <a:gd name="T23" fmla="*/ 1253 h 2570"/>
              <a:gd name="T24" fmla="*/ 305 w 1635"/>
              <a:gd name="T25" fmla="*/ 1208 h 2570"/>
              <a:gd name="T26" fmla="*/ 373 w 1635"/>
              <a:gd name="T27" fmla="*/ 1088 h 2570"/>
              <a:gd name="T28" fmla="*/ 452 w 1635"/>
              <a:gd name="T29" fmla="*/ 1030 h 2570"/>
              <a:gd name="T30" fmla="*/ 738 w 1635"/>
              <a:gd name="T31" fmla="*/ 915 h 2570"/>
              <a:gd name="T32" fmla="*/ 779 w 1635"/>
              <a:gd name="T33" fmla="*/ 819 h 2570"/>
              <a:gd name="T34" fmla="*/ 715 w 1635"/>
              <a:gd name="T35" fmla="*/ 658 h 2570"/>
              <a:gd name="T36" fmla="*/ 685 w 1635"/>
              <a:gd name="T37" fmla="*/ 541 h 2570"/>
              <a:gd name="T38" fmla="*/ 666 w 1635"/>
              <a:gd name="T39" fmla="*/ 412 h 2570"/>
              <a:gd name="T40" fmla="*/ 666 w 1635"/>
              <a:gd name="T41" fmla="*/ 341 h 2570"/>
              <a:gd name="T42" fmla="*/ 665 w 1635"/>
              <a:gd name="T43" fmla="*/ 259 h 2570"/>
              <a:gd name="T44" fmla="*/ 679 w 1635"/>
              <a:gd name="T45" fmla="*/ 202 h 2570"/>
              <a:gd name="T46" fmla="*/ 706 w 1635"/>
              <a:gd name="T47" fmla="*/ 147 h 2570"/>
              <a:gd name="T48" fmla="*/ 766 w 1635"/>
              <a:gd name="T49" fmla="*/ 67 h 2570"/>
              <a:gd name="T50" fmla="*/ 852 w 1635"/>
              <a:gd name="T51" fmla="*/ 14 h 2570"/>
              <a:gd name="T52" fmla="*/ 905 w 1635"/>
              <a:gd name="T53" fmla="*/ 8 h 2570"/>
              <a:gd name="T54" fmla="*/ 959 w 1635"/>
              <a:gd name="T55" fmla="*/ 4 h 2570"/>
              <a:gd name="T56" fmla="*/ 1014 w 1635"/>
              <a:gd name="T57" fmla="*/ 24 h 2570"/>
              <a:gd name="T58" fmla="*/ 1052 w 1635"/>
              <a:gd name="T59" fmla="*/ 46 h 2570"/>
              <a:gd name="T60" fmla="*/ 1100 w 1635"/>
              <a:gd name="T61" fmla="*/ 71 h 2570"/>
              <a:gd name="T62" fmla="*/ 1145 w 1635"/>
              <a:gd name="T63" fmla="*/ 110 h 2570"/>
              <a:gd name="T64" fmla="*/ 1171 w 1635"/>
              <a:gd name="T65" fmla="*/ 151 h 2570"/>
              <a:gd name="T66" fmla="*/ 1191 w 1635"/>
              <a:gd name="T67" fmla="*/ 203 h 2570"/>
              <a:gd name="T68" fmla="*/ 1212 w 1635"/>
              <a:gd name="T69" fmla="*/ 319 h 2570"/>
              <a:gd name="T70" fmla="*/ 1222 w 1635"/>
              <a:gd name="T71" fmla="*/ 408 h 2570"/>
              <a:gd name="T72" fmla="*/ 1204 w 1635"/>
              <a:gd name="T73" fmla="*/ 493 h 2570"/>
              <a:gd name="T74" fmla="*/ 1147 w 1635"/>
              <a:gd name="T75" fmla="*/ 569 h 2570"/>
              <a:gd name="T76" fmla="*/ 1133 w 1635"/>
              <a:gd name="T77" fmla="*/ 720 h 2570"/>
              <a:gd name="T78" fmla="*/ 1233 w 1635"/>
              <a:gd name="T79" fmla="*/ 831 h 2570"/>
              <a:gd name="T80" fmla="*/ 1376 w 1635"/>
              <a:gd name="T81" fmla="*/ 911 h 2570"/>
              <a:gd name="T82" fmla="*/ 1451 w 1635"/>
              <a:gd name="T83" fmla="*/ 955 h 2570"/>
              <a:gd name="T84" fmla="*/ 1592 w 1635"/>
              <a:gd name="T85" fmla="*/ 1038 h 2570"/>
              <a:gd name="T86" fmla="*/ 1630 w 1635"/>
              <a:gd name="T87" fmla="*/ 1298 h 2570"/>
              <a:gd name="T88" fmla="*/ 1595 w 1635"/>
              <a:gd name="T89" fmla="*/ 1544 h 2570"/>
              <a:gd name="T90" fmla="*/ 1490 w 1635"/>
              <a:gd name="T91" fmla="*/ 1918 h 2570"/>
              <a:gd name="T92" fmla="*/ 1447 w 1635"/>
              <a:gd name="T93" fmla="*/ 2144 h 2570"/>
              <a:gd name="T94" fmla="*/ 1496 w 1635"/>
              <a:gd name="T95" fmla="*/ 2330 h 2570"/>
              <a:gd name="T96" fmla="*/ 1500 w 1635"/>
              <a:gd name="T9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5" h="2570">
                <a:moveTo>
                  <a:pt x="365" y="2570"/>
                </a:moveTo>
                <a:cubicBezTo>
                  <a:pt x="367" y="2558"/>
                  <a:pt x="368" y="2547"/>
                  <a:pt x="370" y="2535"/>
                </a:cubicBezTo>
                <a:cubicBezTo>
                  <a:pt x="375" y="2497"/>
                  <a:pt x="381" y="2459"/>
                  <a:pt x="387" y="2420"/>
                </a:cubicBezTo>
                <a:cubicBezTo>
                  <a:pt x="390" y="2403"/>
                  <a:pt x="395" y="2386"/>
                  <a:pt x="399" y="2369"/>
                </a:cubicBezTo>
                <a:cubicBezTo>
                  <a:pt x="400" y="2359"/>
                  <a:pt x="402" y="2350"/>
                  <a:pt x="403" y="2341"/>
                </a:cubicBezTo>
                <a:cubicBezTo>
                  <a:pt x="404" y="2337"/>
                  <a:pt x="403" y="2334"/>
                  <a:pt x="402" y="2331"/>
                </a:cubicBezTo>
                <a:cubicBezTo>
                  <a:pt x="400" y="2327"/>
                  <a:pt x="400" y="2322"/>
                  <a:pt x="401" y="2318"/>
                </a:cubicBezTo>
                <a:cubicBezTo>
                  <a:pt x="406" y="2287"/>
                  <a:pt x="408" y="2256"/>
                  <a:pt x="409" y="2224"/>
                </a:cubicBezTo>
                <a:cubicBezTo>
                  <a:pt x="410" y="2213"/>
                  <a:pt x="413" y="2201"/>
                  <a:pt x="414" y="2189"/>
                </a:cubicBezTo>
                <a:cubicBezTo>
                  <a:pt x="416" y="2176"/>
                  <a:pt x="418" y="2164"/>
                  <a:pt x="418" y="2151"/>
                </a:cubicBezTo>
                <a:cubicBezTo>
                  <a:pt x="419" y="2119"/>
                  <a:pt x="420" y="2087"/>
                  <a:pt x="421" y="2056"/>
                </a:cubicBezTo>
                <a:cubicBezTo>
                  <a:pt x="421" y="2053"/>
                  <a:pt x="421" y="2049"/>
                  <a:pt x="421" y="2045"/>
                </a:cubicBezTo>
                <a:cubicBezTo>
                  <a:pt x="414" y="2045"/>
                  <a:pt x="408" y="2046"/>
                  <a:pt x="403" y="2046"/>
                </a:cubicBezTo>
                <a:cubicBezTo>
                  <a:pt x="390" y="2046"/>
                  <a:pt x="376" y="2046"/>
                  <a:pt x="363" y="2047"/>
                </a:cubicBezTo>
                <a:cubicBezTo>
                  <a:pt x="359" y="2047"/>
                  <a:pt x="356" y="2047"/>
                  <a:pt x="352" y="2047"/>
                </a:cubicBezTo>
                <a:cubicBezTo>
                  <a:pt x="338" y="2048"/>
                  <a:pt x="324" y="2049"/>
                  <a:pt x="310" y="2050"/>
                </a:cubicBezTo>
                <a:cubicBezTo>
                  <a:pt x="292" y="2051"/>
                  <a:pt x="275" y="2046"/>
                  <a:pt x="258" y="2043"/>
                </a:cubicBezTo>
                <a:cubicBezTo>
                  <a:pt x="249" y="2041"/>
                  <a:pt x="240" y="2039"/>
                  <a:pt x="231" y="2039"/>
                </a:cubicBezTo>
                <a:cubicBezTo>
                  <a:pt x="226" y="2038"/>
                  <a:pt x="220" y="2039"/>
                  <a:pt x="214" y="2040"/>
                </a:cubicBezTo>
                <a:cubicBezTo>
                  <a:pt x="197" y="2045"/>
                  <a:pt x="179" y="2043"/>
                  <a:pt x="162" y="2040"/>
                </a:cubicBezTo>
                <a:cubicBezTo>
                  <a:pt x="140" y="2036"/>
                  <a:pt x="118" y="2032"/>
                  <a:pt x="97" y="2025"/>
                </a:cubicBezTo>
                <a:cubicBezTo>
                  <a:pt x="88" y="2022"/>
                  <a:pt x="77" y="2020"/>
                  <a:pt x="69" y="2014"/>
                </a:cubicBezTo>
                <a:cubicBezTo>
                  <a:pt x="61" y="2008"/>
                  <a:pt x="54" y="1999"/>
                  <a:pt x="48" y="1991"/>
                </a:cubicBezTo>
                <a:cubicBezTo>
                  <a:pt x="34" y="1968"/>
                  <a:pt x="27" y="1942"/>
                  <a:pt x="20" y="1916"/>
                </a:cubicBezTo>
                <a:cubicBezTo>
                  <a:pt x="14" y="1895"/>
                  <a:pt x="8" y="1875"/>
                  <a:pt x="2" y="1854"/>
                </a:cubicBezTo>
                <a:cubicBezTo>
                  <a:pt x="1" y="1851"/>
                  <a:pt x="0" y="1849"/>
                  <a:pt x="0" y="1847"/>
                </a:cubicBezTo>
                <a:cubicBezTo>
                  <a:pt x="2" y="1837"/>
                  <a:pt x="2" y="1828"/>
                  <a:pt x="5" y="1819"/>
                </a:cubicBezTo>
                <a:cubicBezTo>
                  <a:pt x="15" y="1786"/>
                  <a:pt x="31" y="1756"/>
                  <a:pt x="53" y="1730"/>
                </a:cubicBezTo>
                <a:cubicBezTo>
                  <a:pt x="58" y="1725"/>
                  <a:pt x="61" y="1718"/>
                  <a:pt x="64" y="1712"/>
                </a:cubicBezTo>
                <a:cubicBezTo>
                  <a:pt x="77" y="1682"/>
                  <a:pt x="92" y="1652"/>
                  <a:pt x="109" y="1624"/>
                </a:cubicBezTo>
                <a:cubicBezTo>
                  <a:pt x="129" y="1593"/>
                  <a:pt x="148" y="1561"/>
                  <a:pt x="167" y="1529"/>
                </a:cubicBezTo>
                <a:cubicBezTo>
                  <a:pt x="174" y="1517"/>
                  <a:pt x="179" y="1505"/>
                  <a:pt x="189" y="1494"/>
                </a:cubicBezTo>
                <a:cubicBezTo>
                  <a:pt x="191" y="1492"/>
                  <a:pt x="191" y="1488"/>
                  <a:pt x="192" y="1485"/>
                </a:cubicBezTo>
                <a:cubicBezTo>
                  <a:pt x="193" y="1479"/>
                  <a:pt x="196" y="1474"/>
                  <a:pt x="200" y="1471"/>
                </a:cubicBezTo>
                <a:cubicBezTo>
                  <a:pt x="208" y="1465"/>
                  <a:pt x="212" y="1457"/>
                  <a:pt x="215" y="1448"/>
                </a:cubicBezTo>
                <a:cubicBezTo>
                  <a:pt x="217" y="1443"/>
                  <a:pt x="219" y="1438"/>
                  <a:pt x="224" y="1435"/>
                </a:cubicBezTo>
                <a:cubicBezTo>
                  <a:pt x="230" y="1431"/>
                  <a:pt x="232" y="1425"/>
                  <a:pt x="232" y="1418"/>
                </a:cubicBezTo>
                <a:cubicBezTo>
                  <a:pt x="232" y="1417"/>
                  <a:pt x="232" y="1416"/>
                  <a:pt x="232" y="1415"/>
                </a:cubicBezTo>
                <a:cubicBezTo>
                  <a:pt x="230" y="1406"/>
                  <a:pt x="235" y="1400"/>
                  <a:pt x="243" y="1397"/>
                </a:cubicBezTo>
                <a:cubicBezTo>
                  <a:pt x="248" y="1395"/>
                  <a:pt x="251" y="1391"/>
                  <a:pt x="253" y="1386"/>
                </a:cubicBezTo>
                <a:cubicBezTo>
                  <a:pt x="258" y="1377"/>
                  <a:pt x="262" y="1367"/>
                  <a:pt x="267" y="1358"/>
                </a:cubicBezTo>
                <a:cubicBezTo>
                  <a:pt x="269" y="1354"/>
                  <a:pt x="269" y="1351"/>
                  <a:pt x="268" y="1347"/>
                </a:cubicBezTo>
                <a:cubicBezTo>
                  <a:pt x="267" y="1341"/>
                  <a:pt x="266" y="1336"/>
                  <a:pt x="265" y="1330"/>
                </a:cubicBezTo>
                <a:cubicBezTo>
                  <a:pt x="264" y="1323"/>
                  <a:pt x="265" y="1322"/>
                  <a:pt x="272" y="1321"/>
                </a:cubicBezTo>
                <a:cubicBezTo>
                  <a:pt x="275" y="1321"/>
                  <a:pt x="278" y="1320"/>
                  <a:pt x="281" y="1320"/>
                </a:cubicBezTo>
                <a:cubicBezTo>
                  <a:pt x="281" y="1319"/>
                  <a:pt x="282" y="1318"/>
                  <a:pt x="282" y="1317"/>
                </a:cubicBezTo>
                <a:cubicBezTo>
                  <a:pt x="283" y="1301"/>
                  <a:pt x="288" y="1287"/>
                  <a:pt x="294" y="1273"/>
                </a:cubicBezTo>
                <a:cubicBezTo>
                  <a:pt x="296" y="1266"/>
                  <a:pt x="298" y="1260"/>
                  <a:pt x="296" y="1253"/>
                </a:cubicBezTo>
                <a:cubicBezTo>
                  <a:pt x="296" y="1251"/>
                  <a:pt x="296" y="1249"/>
                  <a:pt x="296" y="1247"/>
                </a:cubicBezTo>
                <a:cubicBezTo>
                  <a:pt x="298" y="1246"/>
                  <a:pt x="300" y="1245"/>
                  <a:pt x="302" y="1243"/>
                </a:cubicBezTo>
                <a:cubicBezTo>
                  <a:pt x="312" y="1238"/>
                  <a:pt x="312" y="1236"/>
                  <a:pt x="309" y="1225"/>
                </a:cubicBezTo>
                <a:cubicBezTo>
                  <a:pt x="307" y="1219"/>
                  <a:pt x="306" y="1214"/>
                  <a:pt x="305" y="1208"/>
                </a:cubicBezTo>
                <a:cubicBezTo>
                  <a:pt x="303" y="1200"/>
                  <a:pt x="307" y="1193"/>
                  <a:pt x="313" y="1189"/>
                </a:cubicBezTo>
                <a:cubicBezTo>
                  <a:pt x="323" y="1182"/>
                  <a:pt x="331" y="1175"/>
                  <a:pt x="340" y="1168"/>
                </a:cubicBezTo>
                <a:cubicBezTo>
                  <a:pt x="352" y="1160"/>
                  <a:pt x="356" y="1148"/>
                  <a:pt x="358" y="1136"/>
                </a:cubicBezTo>
                <a:cubicBezTo>
                  <a:pt x="362" y="1119"/>
                  <a:pt x="367" y="1104"/>
                  <a:pt x="373" y="1088"/>
                </a:cubicBezTo>
                <a:cubicBezTo>
                  <a:pt x="375" y="1086"/>
                  <a:pt x="376" y="1083"/>
                  <a:pt x="378" y="1080"/>
                </a:cubicBezTo>
                <a:cubicBezTo>
                  <a:pt x="387" y="1069"/>
                  <a:pt x="396" y="1057"/>
                  <a:pt x="407" y="1047"/>
                </a:cubicBezTo>
                <a:cubicBezTo>
                  <a:pt x="419" y="1036"/>
                  <a:pt x="433" y="1031"/>
                  <a:pt x="448" y="1030"/>
                </a:cubicBezTo>
                <a:cubicBezTo>
                  <a:pt x="449" y="1030"/>
                  <a:pt x="451" y="1029"/>
                  <a:pt x="452" y="1030"/>
                </a:cubicBezTo>
                <a:cubicBezTo>
                  <a:pt x="459" y="1034"/>
                  <a:pt x="465" y="1029"/>
                  <a:pt x="472" y="1026"/>
                </a:cubicBezTo>
                <a:cubicBezTo>
                  <a:pt x="527" y="998"/>
                  <a:pt x="586" y="978"/>
                  <a:pt x="644" y="956"/>
                </a:cubicBezTo>
                <a:cubicBezTo>
                  <a:pt x="673" y="945"/>
                  <a:pt x="702" y="933"/>
                  <a:pt x="731" y="922"/>
                </a:cubicBezTo>
                <a:cubicBezTo>
                  <a:pt x="733" y="920"/>
                  <a:pt x="736" y="918"/>
                  <a:pt x="738" y="915"/>
                </a:cubicBezTo>
                <a:cubicBezTo>
                  <a:pt x="748" y="899"/>
                  <a:pt x="759" y="882"/>
                  <a:pt x="769" y="865"/>
                </a:cubicBezTo>
                <a:cubicBezTo>
                  <a:pt x="772" y="861"/>
                  <a:pt x="773" y="855"/>
                  <a:pt x="774" y="850"/>
                </a:cubicBezTo>
                <a:cubicBezTo>
                  <a:pt x="776" y="842"/>
                  <a:pt x="777" y="834"/>
                  <a:pt x="779" y="826"/>
                </a:cubicBezTo>
                <a:cubicBezTo>
                  <a:pt x="779" y="824"/>
                  <a:pt x="779" y="822"/>
                  <a:pt x="779" y="819"/>
                </a:cubicBezTo>
                <a:cubicBezTo>
                  <a:pt x="775" y="797"/>
                  <a:pt x="771" y="775"/>
                  <a:pt x="767" y="753"/>
                </a:cubicBezTo>
                <a:cubicBezTo>
                  <a:pt x="766" y="750"/>
                  <a:pt x="764" y="746"/>
                  <a:pt x="762" y="743"/>
                </a:cubicBezTo>
                <a:cubicBezTo>
                  <a:pt x="750" y="730"/>
                  <a:pt x="740" y="716"/>
                  <a:pt x="733" y="700"/>
                </a:cubicBezTo>
                <a:cubicBezTo>
                  <a:pt x="727" y="686"/>
                  <a:pt x="720" y="673"/>
                  <a:pt x="715" y="658"/>
                </a:cubicBezTo>
                <a:cubicBezTo>
                  <a:pt x="711" y="644"/>
                  <a:pt x="707" y="628"/>
                  <a:pt x="705" y="613"/>
                </a:cubicBezTo>
                <a:cubicBezTo>
                  <a:pt x="703" y="600"/>
                  <a:pt x="702" y="586"/>
                  <a:pt x="701" y="573"/>
                </a:cubicBezTo>
                <a:cubicBezTo>
                  <a:pt x="700" y="570"/>
                  <a:pt x="699" y="567"/>
                  <a:pt x="697" y="564"/>
                </a:cubicBezTo>
                <a:cubicBezTo>
                  <a:pt x="691" y="558"/>
                  <a:pt x="687" y="550"/>
                  <a:pt x="685" y="541"/>
                </a:cubicBezTo>
                <a:cubicBezTo>
                  <a:pt x="682" y="526"/>
                  <a:pt x="678" y="512"/>
                  <a:pt x="674" y="498"/>
                </a:cubicBezTo>
                <a:cubicBezTo>
                  <a:pt x="673" y="495"/>
                  <a:pt x="672" y="493"/>
                  <a:pt x="672" y="491"/>
                </a:cubicBezTo>
                <a:cubicBezTo>
                  <a:pt x="671" y="475"/>
                  <a:pt x="670" y="459"/>
                  <a:pt x="669" y="442"/>
                </a:cubicBezTo>
                <a:cubicBezTo>
                  <a:pt x="668" y="432"/>
                  <a:pt x="667" y="422"/>
                  <a:pt x="666" y="412"/>
                </a:cubicBezTo>
                <a:cubicBezTo>
                  <a:pt x="666" y="407"/>
                  <a:pt x="667" y="404"/>
                  <a:pt x="672" y="401"/>
                </a:cubicBezTo>
                <a:cubicBezTo>
                  <a:pt x="678" y="399"/>
                  <a:pt x="679" y="394"/>
                  <a:pt x="676" y="389"/>
                </a:cubicBezTo>
                <a:cubicBezTo>
                  <a:pt x="672" y="383"/>
                  <a:pt x="671" y="377"/>
                  <a:pt x="670" y="370"/>
                </a:cubicBezTo>
                <a:cubicBezTo>
                  <a:pt x="669" y="360"/>
                  <a:pt x="667" y="351"/>
                  <a:pt x="666" y="341"/>
                </a:cubicBezTo>
                <a:cubicBezTo>
                  <a:pt x="665" y="334"/>
                  <a:pt x="665" y="326"/>
                  <a:pt x="664" y="319"/>
                </a:cubicBezTo>
                <a:cubicBezTo>
                  <a:pt x="663" y="311"/>
                  <a:pt x="661" y="303"/>
                  <a:pt x="663" y="296"/>
                </a:cubicBezTo>
                <a:cubicBezTo>
                  <a:pt x="664" y="295"/>
                  <a:pt x="664" y="293"/>
                  <a:pt x="663" y="292"/>
                </a:cubicBezTo>
                <a:cubicBezTo>
                  <a:pt x="659" y="281"/>
                  <a:pt x="664" y="270"/>
                  <a:pt x="665" y="259"/>
                </a:cubicBezTo>
                <a:cubicBezTo>
                  <a:pt x="666" y="249"/>
                  <a:pt x="668" y="240"/>
                  <a:pt x="670" y="231"/>
                </a:cubicBezTo>
                <a:cubicBezTo>
                  <a:pt x="671" y="227"/>
                  <a:pt x="672" y="224"/>
                  <a:pt x="674" y="221"/>
                </a:cubicBezTo>
                <a:cubicBezTo>
                  <a:pt x="676" y="216"/>
                  <a:pt x="680" y="212"/>
                  <a:pt x="678" y="206"/>
                </a:cubicBezTo>
                <a:cubicBezTo>
                  <a:pt x="678" y="205"/>
                  <a:pt x="679" y="203"/>
                  <a:pt x="679" y="202"/>
                </a:cubicBezTo>
                <a:cubicBezTo>
                  <a:pt x="680" y="199"/>
                  <a:pt x="682" y="196"/>
                  <a:pt x="683" y="194"/>
                </a:cubicBezTo>
                <a:cubicBezTo>
                  <a:pt x="686" y="187"/>
                  <a:pt x="687" y="180"/>
                  <a:pt x="691" y="175"/>
                </a:cubicBezTo>
                <a:cubicBezTo>
                  <a:pt x="695" y="170"/>
                  <a:pt x="698" y="164"/>
                  <a:pt x="702" y="159"/>
                </a:cubicBezTo>
                <a:cubicBezTo>
                  <a:pt x="704" y="156"/>
                  <a:pt x="705" y="151"/>
                  <a:pt x="706" y="147"/>
                </a:cubicBezTo>
                <a:cubicBezTo>
                  <a:pt x="710" y="138"/>
                  <a:pt x="713" y="129"/>
                  <a:pt x="717" y="120"/>
                </a:cubicBezTo>
                <a:cubicBezTo>
                  <a:pt x="722" y="107"/>
                  <a:pt x="732" y="96"/>
                  <a:pt x="741" y="85"/>
                </a:cubicBezTo>
                <a:cubicBezTo>
                  <a:pt x="746" y="80"/>
                  <a:pt x="750" y="75"/>
                  <a:pt x="755" y="70"/>
                </a:cubicBezTo>
                <a:cubicBezTo>
                  <a:pt x="758" y="68"/>
                  <a:pt x="760" y="62"/>
                  <a:pt x="766" y="67"/>
                </a:cubicBezTo>
                <a:cubicBezTo>
                  <a:pt x="769" y="64"/>
                  <a:pt x="773" y="62"/>
                  <a:pt x="776" y="59"/>
                </a:cubicBezTo>
                <a:cubicBezTo>
                  <a:pt x="779" y="55"/>
                  <a:pt x="784" y="52"/>
                  <a:pt x="788" y="49"/>
                </a:cubicBezTo>
                <a:cubicBezTo>
                  <a:pt x="799" y="41"/>
                  <a:pt x="811" y="35"/>
                  <a:pt x="824" y="31"/>
                </a:cubicBezTo>
                <a:cubicBezTo>
                  <a:pt x="834" y="27"/>
                  <a:pt x="843" y="20"/>
                  <a:pt x="852" y="14"/>
                </a:cubicBezTo>
                <a:cubicBezTo>
                  <a:pt x="854" y="13"/>
                  <a:pt x="855" y="11"/>
                  <a:pt x="857" y="10"/>
                </a:cubicBezTo>
                <a:cubicBezTo>
                  <a:pt x="871" y="7"/>
                  <a:pt x="884" y="4"/>
                  <a:pt x="898" y="1"/>
                </a:cubicBezTo>
                <a:cubicBezTo>
                  <a:pt x="899" y="1"/>
                  <a:pt x="900" y="1"/>
                  <a:pt x="902" y="1"/>
                </a:cubicBezTo>
                <a:cubicBezTo>
                  <a:pt x="903" y="4"/>
                  <a:pt x="904" y="6"/>
                  <a:pt x="905" y="8"/>
                </a:cubicBezTo>
                <a:cubicBezTo>
                  <a:pt x="907" y="8"/>
                  <a:pt x="908" y="8"/>
                  <a:pt x="909" y="7"/>
                </a:cubicBezTo>
                <a:cubicBezTo>
                  <a:pt x="914" y="4"/>
                  <a:pt x="918" y="1"/>
                  <a:pt x="925" y="3"/>
                </a:cubicBezTo>
                <a:cubicBezTo>
                  <a:pt x="928" y="4"/>
                  <a:pt x="933" y="4"/>
                  <a:pt x="937" y="3"/>
                </a:cubicBezTo>
                <a:cubicBezTo>
                  <a:pt x="945" y="0"/>
                  <a:pt x="952" y="2"/>
                  <a:pt x="959" y="4"/>
                </a:cubicBezTo>
                <a:cubicBezTo>
                  <a:pt x="968" y="6"/>
                  <a:pt x="977" y="8"/>
                  <a:pt x="985" y="10"/>
                </a:cubicBezTo>
                <a:cubicBezTo>
                  <a:pt x="988" y="11"/>
                  <a:pt x="991" y="11"/>
                  <a:pt x="993" y="13"/>
                </a:cubicBezTo>
                <a:cubicBezTo>
                  <a:pt x="999" y="16"/>
                  <a:pt x="1005" y="19"/>
                  <a:pt x="1011" y="22"/>
                </a:cubicBezTo>
                <a:cubicBezTo>
                  <a:pt x="1012" y="23"/>
                  <a:pt x="1014" y="23"/>
                  <a:pt x="1014" y="24"/>
                </a:cubicBezTo>
                <a:cubicBezTo>
                  <a:pt x="1013" y="31"/>
                  <a:pt x="1019" y="29"/>
                  <a:pt x="1023" y="30"/>
                </a:cubicBezTo>
                <a:cubicBezTo>
                  <a:pt x="1025" y="31"/>
                  <a:pt x="1027" y="30"/>
                  <a:pt x="1028" y="31"/>
                </a:cubicBezTo>
                <a:cubicBezTo>
                  <a:pt x="1035" y="32"/>
                  <a:pt x="1036" y="33"/>
                  <a:pt x="1035" y="40"/>
                </a:cubicBezTo>
                <a:cubicBezTo>
                  <a:pt x="1040" y="45"/>
                  <a:pt x="1046" y="45"/>
                  <a:pt x="1052" y="46"/>
                </a:cubicBezTo>
                <a:cubicBezTo>
                  <a:pt x="1057" y="46"/>
                  <a:pt x="1062" y="50"/>
                  <a:pt x="1066" y="52"/>
                </a:cubicBezTo>
                <a:cubicBezTo>
                  <a:pt x="1068" y="53"/>
                  <a:pt x="1069" y="55"/>
                  <a:pt x="1071" y="55"/>
                </a:cubicBezTo>
                <a:cubicBezTo>
                  <a:pt x="1079" y="58"/>
                  <a:pt x="1087" y="61"/>
                  <a:pt x="1093" y="66"/>
                </a:cubicBezTo>
                <a:cubicBezTo>
                  <a:pt x="1095" y="68"/>
                  <a:pt x="1098" y="70"/>
                  <a:pt x="1100" y="71"/>
                </a:cubicBezTo>
                <a:cubicBezTo>
                  <a:pt x="1107" y="72"/>
                  <a:pt x="1112" y="77"/>
                  <a:pt x="1117" y="82"/>
                </a:cubicBezTo>
                <a:cubicBezTo>
                  <a:pt x="1118" y="83"/>
                  <a:pt x="1120" y="84"/>
                  <a:pt x="1119" y="85"/>
                </a:cubicBezTo>
                <a:cubicBezTo>
                  <a:pt x="1118" y="92"/>
                  <a:pt x="1124" y="93"/>
                  <a:pt x="1128" y="95"/>
                </a:cubicBezTo>
                <a:cubicBezTo>
                  <a:pt x="1135" y="98"/>
                  <a:pt x="1141" y="103"/>
                  <a:pt x="1145" y="110"/>
                </a:cubicBezTo>
                <a:cubicBezTo>
                  <a:pt x="1146" y="112"/>
                  <a:pt x="1148" y="114"/>
                  <a:pt x="1150" y="115"/>
                </a:cubicBezTo>
                <a:cubicBezTo>
                  <a:pt x="1155" y="117"/>
                  <a:pt x="1158" y="121"/>
                  <a:pt x="1160" y="125"/>
                </a:cubicBezTo>
                <a:cubicBezTo>
                  <a:pt x="1163" y="133"/>
                  <a:pt x="1169" y="139"/>
                  <a:pt x="1169" y="148"/>
                </a:cubicBezTo>
                <a:cubicBezTo>
                  <a:pt x="1170" y="149"/>
                  <a:pt x="1170" y="150"/>
                  <a:pt x="1171" y="151"/>
                </a:cubicBezTo>
                <a:cubicBezTo>
                  <a:pt x="1177" y="157"/>
                  <a:pt x="1179" y="165"/>
                  <a:pt x="1183" y="173"/>
                </a:cubicBezTo>
                <a:cubicBezTo>
                  <a:pt x="1186" y="181"/>
                  <a:pt x="1189" y="190"/>
                  <a:pt x="1193" y="199"/>
                </a:cubicBezTo>
                <a:cubicBezTo>
                  <a:pt x="1192" y="199"/>
                  <a:pt x="1191" y="200"/>
                  <a:pt x="1190" y="201"/>
                </a:cubicBezTo>
                <a:cubicBezTo>
                  <a:pt x="1191" y="202"/>
                  <a:pt x="1191" y="203"/>
                  <a:pt x="1191" y="203"/>
                </a:cubicBezTo>
                <a:cubicBezTo>
                  <a:pt x="1197" y="210"/>
                  <a:pt x="1199" y="218"/>
                  <a:pt x="1201" y="226"/>
                </a:cubicBezTo>
                <a:cubicBezTo>
                  <a:pt x="1203" y="238"/>
                  <a:pt x="1206" y="249"/>
                  <a:pt x="1209" y="260"/>
                </a:cubicBezTo>
                <a:cubicBezTo>
                  <a:pt x="1210" y="265"/>
                  <a:pt x="1211" y="270"/>
                  <a:pt x="1211" y="275"/>
                </a:cubicBezTo>
                <a:cubicBezTo>
                  <a:pt x="1212" y="290"/>
                  <a:pt x="1213" y="305"/>
                  <a:pt x="1212" y="319"/>
                </a:cubicBezTo>
                <a:cubicBezTo>
                  <a:pt x="1211" y="339"/>
                  <a:pt x="1212" y="359"/>
                  <a:pt x="1204" y="378"/>
                </a:cubicBezTo>
                <a:cubicBezTo>
                  <a:pt x="1203" y="381"/>
                  <a:pt x="1201" y="384"/>
                  <a:pt x="1200" y="387"/>
                </a:cubicBezTo>
                <a:cubicBezTo>
                  <a:pt x="1201" y="388"/>
                  <a:pt x="1201" y="389"/>
                  <a:pt x="1202" y="388"/>
                </a:cubicBezTo>
                <a:cubicBezTo>
                  <a:pt x="1216" y="387"/>
                  <a:pt x="1221" y="396"/>
                  <a:pt x="1222" y="408"/>
                </a:cubicBezTo>
                <a:cubicBezTo>
                  <a:pt x="1222" y="415"/>
                  <a:pt x="1221" y="423"/>
                  <a:pt x="1219" y="430"/>
                </a:cubicBezTo>
                <a:cubicBezTo>
                  <a:pt x="1217" y="439"/>
                  <a:pt x="1214" y="447"/>
                  <a:pt x="1212" y="455"/>
                </a:cubicBezTo>
                <a:cubicBezTo>
                  <a:pt x="1211" y="461"/>
                  <a:pt x="1210" y="466"/>
                  <a:pt x="1209" y="472"/>
                </a:cubicBezTo>
                <a:cubicBezTo>
                  <a:pt x="1209" y="480"/>
                  <a:pt x="1208" y="487"/>
                  <a:pt x="1204" y="493"/>
                </a:cubicBezTo>
                <a:cubicBezTo>
                  <a:pt x="1199" y="501"/>
                  <a:pt x="1196" y="509"/>
                  <a:pt x="1194" y="518"/>
                </a:cubicBezTo>
                <a:cubicBezTo>
                  <a:pt x="1191" y="528"/>
                  <a:pt x="1187" y="537"/>
                  <a:pt x="1182" y="546"/>
                </a:cubicBezTo>
                <a:cubicBezTo>
                  <a:pt x="1176" y="558"/>
                  <a:pt x="1165" y="564"/>
                  <a:pt x="1153" y="568"/>
                </a:cubicBezTo>
                <a:cubicBezTo>
                  <a:pt x="1151" y="569"/>
                  <a:pt x="1150" y="569"/>
                  <a:pt x="1147" y="569"/>
                </a:cubicBezTo>
                <a:cubicBezTo>
                  <a:pt x="1147" y="574"/>
                  <a:pt x="1146" y="579"/>
                  <a:pt x="1145" y="583"/>
                </a:cubicBezTo>
                <a:cubicBezTo>
                  <a:pt x="1143" y="604"/>
                  <a:pt x="1140" y="624"/>
                  <a:pt x="1138" y="645"/>
                </a:cubicBezTo>
                <a:cubicBezTo>
                  <a:pt x="1138" y="648"/>
                  <a:pt x="1138" y="651"/>
                  <a:pt x="1137" y="654"/>
                </a:cubicBezTo>
                <a:cubicBezTo>
                  <a:pt x="1136" y="676"/>
                  <a:pt x="1135" y="698"/>
                  <a:pt x="1133" y="720"/>
                </a:cubicBezTo>
                <a:cubicBezTo>
                  <a:pt x="1132" y="731"/>
                  <a:pt x="1135" y="745"/>
                  <a:pt x="1140" y="756"/>
                </a:cubicBezTo>
                <a:cubicBezTo>
                  <a:pt x="1146" y="757"/>
                  <a:pt x="1152" y="758"/>
                  <a:pt x="1157" y="758"/>
                </a:cubicBezTo>
                <a:cubicBezTo>
                  <a:pt x="1167" y="759"/>
                  <a:pt x="1174" y="764"/>
                  <a:pt x="1180" y="771"/>
                </a:cubicBezTo>
                <a:cubicBezTo>
                  <a:pt x="1198" y="791"/>
                  <a:pt x="1215" y="811"/>
                  <a:pt x="1233" y="831"/>
                </a:cubicBezTo>
                <a:cubicBezTo>
                  <a:pt x="1243" y="842"/>
                  <a:pt x="1254" y="852"/>
                  <a:pt x="1267" y="860"/>
                </a:cubicBezTo>
                <a:cubicBezTo>
                  <a:pt x="1268" y="861"/>
                  <a:pt x="1270" y="862"/>
                  <a:pt x="1271" y="863"/>
                </a:cubicBezTo>
                <a:cubicBezTo>
                  <a:pt x="1272" y="868"/>
                  <a:pt x="1276" y="869"/>
                  <a:pt x="1281" y="870"/>
                </a:cubicBezTo>
                <a:cubicBezTo>
                  <a:pt x="1315" y="879"/>
                  <a:pt x="1346" y="894"/>
                  <a:pt x="1376" y="911"/>
                </a:cubicBezTo>
                <a:cubicBezTo>
                  <a:pt x="1378" y="912"/>
                  <a:pt x="1379" y="913"/>
                  <a:pt x="1381" y="915"/>
                </a:cubicBezTo>
                <a:cubicBezTo>
                  <a:pt x="1393" y="927"/>
                  <a:pt x="1408" y="935"/>
                  <a:pt x="1424" y="942"/>
                </a:cubicBezTo>
                <a:cubicBezTo>
                  <a:pt x="1430" y="945"/>
                  <a:pt x="1437" y="948"/>
                  <a:pt x="1443" y="951"/>
                </a:cubicBezTo>
                <a:cubicBezTo>
                  <a:pt x="1446" y="952"/>
                  <a:pt x="1449" y="953"/>
                  <a:pt x="1451" y="955"/>
                </a:cubicBezTo>
                <a:cubicBezTo>
                  <a:pt x="1462" y="965"/>
                  <a:pt x="1475" y="970"/>
                  <a:pt x="1489" y="975"/>
                </a:cubicBezTo>
                <a:cubicBezTo>
                  <a:pt x="1503" y="980"/>
                  <a:pt x="1516" y="987"/>
                  <a:pt x="1528" y="995"/>
                </a:cubicBezTo>
                <a:cubicBezTo>
                  <a:pt x="1536" y="1000"/>
                  <a:pt x="1543" y="1004"/>
                  <a:pt x="1551" y="1007"/>
                </a:cubicBezTo>
                <a:cubicBezTo>
                  <a:pt x="1567" y="1014"/>
                  <a:pt x="1580" y="1025"/>
                  <a:pt x="1592" y="1038"/>
                </a:cubicBezTo>
                <a:cubicBezTo>
                  <a:pt x="1607" y="1055"/>
                  <a:pt x="1616" y="1076"/>
                  <a:pt x="1625" y="1096"/>
                </a:cubicBezTo>
                <a:cubicBezTo>
                  <a:pt x="1629" y="1106"/>
                  <a:pt x="1631" y="1117"/>
                  <a:pt x="1632" y="1128"/>
                </a:cubicBezTo>
                <a:cubicBezTo>
                  <a:pt x="1633" y="1141"/>
                  <a:pt x="1635" y="1155"/>
                  <a:pt x="1635" y="1169"/>
                </a:cubicBezTo>
                <a:cubicBezTo>
                  <a:pt x="1634" y="1212"/>
                  <a:pt x="1633" y="1255"/>
                  <a:pt x="1630" y="1298"/>
                </a:cubicBezTo>
                <a:cubicBezTo>
                  <a:pt x="1628" y="1328"/>
                  <a:pt x="1626" y="1358"/>
                  <a:pt x="1618" y="1387"/>
                </a:cubicBezTo>
                <a:cubicBezTo>
                  <a:pt x="1614" y="1405"/>
                  <a:pt x="1612" y="1423"/>
                  <a:pt x="1610" y="1441"/>
                </a:cubicBezTo>
                <a:cubicBezTo>
                  <a:pt x="1607" y="1463"/>
                  <a:pt x="1603" y="1486"/>
                  <a:pt x="1598" y="1508"/>
                </a:cubicBezTo>
                <a:cubicBezTo>
                  <a:pt x="1596" y="1520"/>
                  <a:pt x="1595" y="1532"/>
                  <a:pt x="1595" y="1544"/>
                </a:cubicBezTo>
                <a:cubicBezTo>
                  <a:pt x="1595" y="1562"/>
                  <a:pt x="1590" y="1579"/>
                  <a:pt x="1586" y="1596"/>
                </a:cubicBezTo>
                <a:cubicBezTo>
                  <a:pt x="1579" y="1628"/>
                  <a:pt x="1572" y="1660"/>
                  <a:pt x="1564" y="1692"/>
                </a:cubicBezTo>
                <a:cubicBezTo>
                  <a:pt x="1558" y="1716"/>
                  <a:pt x="1552" y="1739"/>
                  <a:pt x="1544" y="1763"/>
                </a:cubicBezTo>
                <a:cubicBezTo>
                  <a:pt x="1526" y="1815"/>
                  <a:pt x="1508" y="1866"/>
                  <a:pt x="1490" y="1918"/>
                </a:cubicBezTo>
                <a:cubicBezTo>
                  <a:pt x="1488" y="1922"/>
                  <a:pt x="1486" y="1925"/>
                  <a:pt x="1485" y="1929"/>
                </a:cubicBezTo>
                <a:cubicBezTo>
                  <a:pt x="1469" y="1959"/>
                  <a:pt x="1453" y="1989"/>
                  <a:pt x="1437" y="2020"/>
                </a:cubicBezTo>
                <a:cubicBezTo>
                  <a:pt x="1434" y="2026"/>
                  <a:pt x="1433" y="2032"/>
                  <a:pt x="1433" y="2039"/>
                </a:cubicBezTo>
                <a:cubicBezTo>
                  <a:pt x="1436" y="2074"/>
                  <a:pt x="1441" y="2109"/>
                  <a:pt x="1447" y="2144"/>
                </a:cubicBezTo>
                <a:cubicBezTo>
                  <a:pt x="1450" y="2165"/>
                  <a:pt x="1454" y="2186"/>
                  <a:pt x="1459" y="2207"/>
                </a:cubicBezTo>
                <a:cubicBezTo>
                  <a:pt x="1462" y="2218"/>
                  <a:pt x="1466" y="2229"/>
                  <a:pt x="1471" y="2240"/>
                </a:cubicBezTo>
                <a:cubicBezTo>
                  <a:pt x="1478" y="2256"/>
                  <a:pt x="1482" y="2272"/>
                  <a:pt x="1487" y="2288"/>
                </a:cubicBezTo>
                <a:cubicBezTo>
                  <a:pt x="1490" y="2302"/>
                  <a:pt x="1493" y="2316"/>
                  <a:pt x="1496" y="2330"/>
                </a:cubicBezTo>
                <a:cubicBezTo>
                  <a:pt x="1498" y="2338"/>
                  <a:pt x="1500" y="2345"/>
                  <a:pt x="1501" y="2353"/>
                </a:cubicBezTo>
                <a:cubicBezTo>
                  <a:pt x="1502" y="2362"/>
                  <a:pt x="1499" y="2367"/>
                  <a:pt x="1490" y="2371"/>
                </a:cubicBezTo>
                <a:cubicBezTo>
                  <a:pt x="1487" y="2372"/>
                  <a:pt x="1485" y="2373"/>
                  <a:pt x="1481" y="2374"/>
                </a:cubicBezTo>
                <a:cubicBezTo>
                  <a:pt x="1485" y="2439"/>
                  <a:pt x="1492" y="2504"/>
                  <a:pt x="1500" y="2570"/>
                </a:cubicBezTo>
                <a:cubicBezTo>
                  <a:pt x="1121" y="2570"/>
                  <a:pt x="744" y="2570"/>
                  <a:pt x="365" y="2570"/>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2" name="Text Placeholder 1"/>
          <p:cNvSpPr>
            <a:spLocks noGrp="1"/>
          </p:cNvSpPr>
          <p:nvPr>
            <p:ph type="body" sz="quarter" idx="10"/>
          </p:nvPr>
        </p:nvSpPr>
        <p:spPr>
          <a:xfrm>
            <a:off x="1290550" y="2155492"/>
            <a:ext cx="7953374" cy="1096030"/>
          </a:xfrm>
        </p:spPr>
        <p:txBody>
          <a:bodyPr lIns="0" tIns="0" rIns="0" bIns="0" anchor="t"/>
          <a:lstStyle/>
          <a:p>
            <a:r>
              <a:rPr lang="en-US" sz="5400" b="1">
                <a:latin typeface="Lato Black"/>
                <a:ea typeface="Lato Black"/>
                <a:cs typeface="Lato Black"/>
              </a:rPr>
              <a:t>QUESTIONS</a:t>
            </a:r>
            <a:endParaRPr lang="en-US" sz="5400"/>
          </a:p>
        </p:txBody>
      </p:sp>
      <p:sp>
        <p:nvSpPr>
          <p:cNvPr id="13" name="TextBox 12">
            <a:extLst>
              <a:ext uri="{FF2B5EF4-FFF2-40B4-BE49-F238E27FC236}">
                <a16:creationId xmlns:a16="http://schemas.microsoft.com/office/drawing/2014/main" id="{EDEACEBA-8B16-4F45-8002-19F9CFC42BC6}"/>
              </a:ext>
            </a:extLst>
          </p:cNvPr>
          <p:cNvSpPr txBox="1"/>
          <p:nvPr/>
        </p:nvSpPr>
        <p:spPr>
          <a:xfrm>
            <a:off x="3200400" y="2343150"/>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317915363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a:off x="593725" y="2285827"/>
            <a:ext cx="0" cy="5718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47441" y="2233196"/>
            <a:ext cx="3618064" cy="677108"/>
          </a:xfrm>
          <a:prstGeom prst="rect">
            <a:avLst/>
          </a:prstGeom>
          <a:noFill/>
          <a:ln>
            <a:noFill/>
          </a:ln>
        </p:spPr>
        <p:txBody>
          <a:bodyPr wrap="square" lIns="0" tIns="0" rIns="0" bIns="0" rtlCol="0">
            <a:spAutoFit/>
          </a:bodyPr>
          <a:lstStyle/>
          <a:p>
            <a:r>
              <a:rPr lang="en-US" sz="2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Presentation</a:t>
            </a:r>
          </a:p>
          <a:p>
            <a:r>
              <a:rPr lang="en-US" sz="2200" cap="all" spc="8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Agenda</a:t>
            </a:r>
          </a:p>
        </p:txBody>
      </p:sp>
      <p:grpSp>
        <p:nvGrpSpPr>
          <p:cNvPr id="2" name="Group 1"/>
          <p:cNvGrpSpPr/>
          <p:nvPr/>
        </p:nvGrpSpPr>
        <p:grpSpPr>
          <a:xfrm>
            <a:off x="5097257" y="1181029"/>
            <a:ext cx="2241213" cy="2970172"/>
            <a:chOff x="5212841" y="1084709"/>
            <a:chExt cx="2241213" cy="2970172"/>
          </a:xfrm>
        </p:grpSpPr>
        <p:sp>
          <p:nvSpPr>
            <p:cNvPr id="6" name="TextBox 5"/>
            <p:cNvSpPr txBox="1"/>
            <p:nvPr/>
          </p:nvSpPr>
          <p:spPr>
            <a:xfrm>
              <a:off x="5809289" y="108830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Scraping Process</a:t>
              </a:r>
              <a:endParaRPr lang="en-US">
                <a:ea typeface="+mn-lt"/>
                <a:cs typeface="+mn-lt"/>
              </a:endParaRPr>
            </a:p>
          </p:txBody>
        </p:sp>
        <p:sp>
          <p:nvSpPr>
            <p:cNvPr id="9" name="TextBox 8"/>
            <p:cNvSpPr txBox="1"/>
            <p:nvPr/>
          </p:nvSpPr>
          <p:spPr>
            <a:xfrm>
              <a:off x="5809289" y="1757538"/>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Cleaning Process</a:t>
              </a:r>
              <a:endParaRPr lang="en-US"/>
            </a:p>
          </p:txBody>
        </p:sp>
        <p:sp>
          <p:nvSpPr>
            <p:cNvPr id="12" name="TextBox 11"/>
            <p:cNvSpPr txBox="1"/>
            <p:nvPr/>
          </p:nvSpPr>
          <p:spPr>
            <a:xfrm>
              <a:off x="5809289" y="241177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Google API </a:t>
              </a:r>
              <a:endParaRPr lang="en-US"/>
            </a:p>
          </p:txBody>
        </p:sp>
        <p:sp>
          <p:nvSpPr>
            <p:cNvPr id="15" name="TextBox 14"/>
            <p:cNvSpPr txBox="1"/>
            <p:nvPr/>
          </p:nvSpPr>
          <p:spPr>
            <a:xfrm>
              <a:off x="5809289" y="3066004"/>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Mongo DB/Flask</a:t>
              </a:r>
              <a:endParaRPr lang="en-US"/>
            </a:p>
          </p:txBody>
        </p:sp>
        <p:sp>
          <p:nvSpPr>
            <p:cNvPr id="18" name="TextBox 17"/>
            <p:cNvSpPr txBox="1"/>
            <p:nvPr/>
          </p:nvSpPr>
          <p:spPr>
            <a:xfrm>
              <a:off x="5809289" y="3720237"/>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Leaflet Map Creation</a:t>
              </a:r>
              <a:endParaRPr lang="en-US"/>
            </a:p>
          </p:txBody>
        </p:sp>
        <p:grpSp>
          <p:nvGrpSpPr>
            <p:cNvPr id="53" name="Group 52"/>
            <p:cNvGrpSpPr/>
            <p:nvPr/>
          </p:nvGrpSpPr>
          <p:grpSpPr>
            <a:xfrm>
              <a:off x="5212841" y="1084709"/>
              <a:ext cx="345738" cy="345738"/>
              <a:chOff x="4967307" y="1084709"/>
              <a:chExt cx="345738" cy="345738"/>
            </a:xfrm>
          </p:grpSpPr>
          <p:sp>
            <p:nvSpPr>
              <p:cNvPr id="8" name="Oval 7"/>
              <p:cNvSpPr/>
              <p:nvPr/>
            </p:nvSpPr>
            <p:spPr>
              <a:xfrm>
                <a:off x="4967307" y="1084709"/>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7" name="TextBox 6"/>
              <p:cNvSpPr txBox="1"/>
              <p:nvPr/>
            </p:nvSpPr>
            <p:spPr>
              <a:xfrm>
                <a:off x="4979964" y="1165245"/>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01</a:t>
                </a:r>
              </a:p>
            </p:txBody>
          </p:sp>
        </p:grpSp>
        <p:sp>
          <p:nvSpPr>
            <p:cNvPr id="11" name="Oval 10"/>
            <p:cNvSpPr/>
            <p:nvPr/>
          </p:nvSpPr>
          <p:spPr>
            <a:xfrm>
              <a:off x="5212841" y="1740817"/>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0" name="TextBox 9"/>
            <p:cNvSpPr txBox="1"/>
            <p:nvPr/>
          </p:nvSpPr>
          <p:spPr>
            <a:xfrm>
              <a:off x="5225498" y="1821353"/>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02</a:t>
              </a:r>
            </a:p>
          </p:txBody>
        </p:sp>
        <p:sp>
          <p:nvSpPr>
            <p:cNvPr id="14" name="Oval 13"/>
            <p:cNvSpPr/>
            <p:nvPr/>
          </p:nvSpPr>
          <p:spPr>
            <a:xfrm>
              <a:off x="5212841" y="2396926"/>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3" name="TextBox 12"/>
            <p:cNvSpPr txBox="1"/>
            <p:nvPr/>
          </p:nvSpPr>
          <p:spPr>
            <a:xfrm>
              <a:off x="5225498" y="2477462"/>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03</a:t>
              </a:r>
            </a:p>
          </p:txBody>
        </p:sp>
        <p:sp>
          <p:nvSpPr>
            <p:cNvPr id="17" name="Oval 16"/>
            <p:cNvSpPr/>
            <p:nvPr/>
          </p:nvSpPr>
          <p:spPr>
            <a:xfrm>
              <a:off x="5212841" y="3053035"/>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TextBox 15"/>
            <p:cNvSpPr txBox="1"/>
            <p:nvPr/>
          </p:nvSpPr>
          <p:spPr>
            <a:xfrm>
              <a:off x="5225498" y="3133571"/>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04</a:t>
              </a:r>
            </a:p>
          </p:txBody>
        </p:sp>
        <p:sp>
          <p:nvSpPr>
            <p:cNvPr id="20" name="Oval 19"/>
            <p:cNvSpPr/>
            <p:nvPr/>
          </p:nvSpPr>
          <p:spPr>
            <a:xfrm>
              <a:off x="5212841" y="3709143"/>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9" name="TextBox 18"/>
            <p:cNvSpPr txBox="1"/>
            <p:nvPr/>
          </p:nvSpPr>
          <p:spPr>
            <a:xfrm>
              <a:off x="5225498" y="3789679"/>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05</a:t>
              </a:r>
            </a:p>
          </p:txBody>
        </p:sp>
        <p:cxnSp>
          <p:nvCxnSpPr>
            <p:cNvPr id="34" name="Straight Connector 33"/>
            <p:cNvCxnSpPr>
              <a:stCxn id="8" idx="4"/>
              <a:endCxn id="11" idx="0"/>
            </p:cNvCxnSpPr>
            <p:nvPr/>
          </p:nvCxnSpPr>
          <p:spPr>
            <a:xfrm>
              <a:off x="5385710" y="1430447"/>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4"/>
              <a:endCxn id="14" idx="0"/>
            </p:cNvCxnSpPr>
            <p:nvPr/>
          </p:nvCxnSpPr>
          <p:spPr>
            <a:xfrm>
              <a:off x="5385710" y="2086555"/>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4"/>
              <a:endCxn id="17" idx="0"/>
            </p:cNvCxnSpPr>
            <p:nvPr/>
          </p:nvCxnSpPr>
          <p:spPr>
            <a:xfrm>
              <a:off x="5385710" y="2742664"/>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0" idx="0"/>
            </p:cNvCxnSpPr>
            <p:nvPr/>
          </p:nvCxnSpPr>
          <p:spPr>
            <a:xfrm>
              <a:off x="5385710" y="3398773"/>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72617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0869" y="1504968"/>
            <a:ext cx="7576231" cy="802720"/>
          </a:xfrm>
          <a:prstGeom prst="rect">
            <a:avLst/>
          </a:prstGeom>
          <a:noFill/>
          <a:ln>
            <a:noFill/>
          </a:ln>
        </p:spPr>
        <p:txBody>
          <a:bodyPr wrap="square" lIns="0" tIns="0" rIns="0" bIns="0" rtlCol="0">
            <a:spAutoFit/>
          </a:bodyPr>
          <a:lstStyle/>
          <a:p>
            <a:pPr>
              <a:lnSpc>
                <a:spcPct val="120000"/>
              </a:lnSpc>
            </a:pPr>
            <a:r>
              <a:rPr lang="en-US" sz="1500" b="1">
                <a:solidFill>
                  <a:schemeClr val="accent3"/>
                </a:solidFill>
                <a:latin typeface="Lato" panose="020F0502020204030203" pitchFamily="34" charset="0"/>
                <a:ea typeface="Open Sans Light" panose="020B0306030504020204" pitchFamily="34" charset="0"/>
                <a:cs typeface="Open Sans Light" panose="020B0306030504020204" pitchFamily="34" charset="0"/>
              </a:rPr>
              <a:t>Throughout this study we evaluated the Midland housing prices focusing our heat map on home values. The data was aggregated and pulled into a database which will be called by end users to deliver that data via an API call to a JavaScript created heat map.</a:t>
            </a:r>
          </a:p>
        </p:txBody>
      </p:sp>
      <p:cxnSp>
        <p:nvCxnSpPr>
          <p:cNvPr id="5" name="Straight Connector 4"/>
          <p:cNvCxnSpPr/>
          <p:nvPr/>
        </p:nvCxnSpPr>
        <p:spPr>
          <a:xfrm>
            <a:off x="593725" y="912517"/>
            <a:ext cx="0" cy="14234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FC816C-7041-C14F-BBFE-9AD633877978}"/>
              </a:ext>
            </a:extLst>
          </p:cNvPr>
          <p:cNvSpPr txBox="1"/>
          <p:nvPr/>
        </p:nvSpPr>
        <p:spPr>
          <a:xfrm>
            <a:off x="970869" y="807498"/>
            <a:ext cx="7576231" cy="492443"/>
          </a:xfrm>
          <a:prstGeom prst="rect">
            <a:avLst/>
          </a:prstGeom>
          <a:noFill/>
          <a:ln>
            <a:noFill/>
          </a:ln>
        </p:spPr>
        <p:txBody>
          <a:bodyPr wrap="square" lIns="0" tIns="0" rIns="0" bIns="0" rtlCol="0">
            <a:spAutoFit/>
          </a:bodyPr>
          <a:lstStyle/>
          <a:p>
            <a:r>
              <a:rPr lang="en-US" sz="3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Executive</a:t>
            </a:r>
            <a:r>
              <a:rPr lang="en-US" sz="3200" cap="all" spc="8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 Summary</a:t>
            </a:r>
          </a:p>
        </p:txBody>
      </p:sp>
      <p:grpSp>
        <p:nvGrpSpPr>
          <p:cNvPr id="15" name="Group 14">
            <a:extLst>
              <a:ext uri="{FF2B5EF4-FFF2-40B4-BE49-F238E27FC236}">
                <a16:creationId xmlns:a16="http://schemas.microsoft.com/office/drawing/2014/main" id="{8003498C-1D0A-6147-A46F-732C83FC188E}"/>
              </a:ext>
            </a:extLst>
          </p:cNvPr>
          <p:cNvGrpSpPr/>
          <p:nvPr/>
        </p:nvGrpSpPr>
        <p:grpSpPr>
          <a:xfrm>
            <a:off x="1167138" y="2832991"/>
            <a:ext cx="1873389" cy="1196107"/>
            <a:chOff x="1232180" y="1455396"/>
            <a:chExt cx="1873389" cy="1196107"/>
          </a:xfrm>
        </p:grpSpPr>
        <p:sp>
          <p:nvSpPr>
            <p:cNvPr id="18" name="TextBox 17">
              <a:extLst>
                <a:ext uri="{FF2B5EF4-FFF2-40B4-BE49-F238E27FC236}">
                  <a16:creationId xmlns:a16="http://schemas.microsoft.com/office/drawing/2014/main" id="{549ADE8E-576C-4F4B-8760-5AC5C605D639}"/>
                </a:ext>
              </a:extLst>
            </p:cNvPr>
            <p:cNvSpPr txBox="1"/>
            <p:nvPr/>
          </p:nvSpPr>
          <p:spPr>
            <a:xfrm>
              <a:off x="1232180" y="2029538"/>
              <a:ext cx="1873389" cy="621965"/>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Our data source features over 60,000 Midland housing data points that was pulled from the Midland County District Appraisal Website.</a:t>
              </a:r>
            </a:p>
          </p:txBody>
        </p:sp>
        <p:sp>
          <p:nvSpPr>
            <p:cNvPr id="19" name="TextBox 18">
              <a:extLst>
                <a:ext uri="{FF2B5EF4-FFF2-40B4-BE49-F238E27FC236}">
                  <a16:creationId xmlns:a16="http://schemas.microsoft.com/office/drawing/2014/main" id="{0F23AEE5-8517-D54F-9AB5-E340EA1E6032}"/>
                </a:ext>
              </a:extLst>
            </p:cNvPr>
            <p:cNvSpPr txBox="1"/>
            <p:nvPr/>
          </p:nvSpPr>
          <p:spPr>
            <a:xfrm>
              <a:off x="1232180"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01</a:t>
              </a:r>
            </a:p>
          </p:txBody>
        </p:sp>
        <p:sp>
          <p:nvSpPr>
            <p:cNvPr id="20" name="TextBox 19">
              <a:extLst>
                <a:ext uri="{FF2B5EF4-FFF2-40B4-BE49-F238E27FC236}">
                  <a16:creationId xmlns:a16="http://schemas.microsoft.com/office/drawing/2014/main" id="{8E95B465-0511-CB49-AA3C-DA7BD9F4B7F2}"/>
                </a:ext>
              </a:extLst>
            </p:cNvPr>
            <p:cNvSpPr txBox="1"/>
            <p:nvPr/>
          </p:nvSpPr>
          <p:spPr>
            <a:xfrm>
              <a:off x="1772348" y="1718552"/>
              <a:ext cx="1333221" cy="153888"/>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Data Source</a:t>
              </a:r>
            </a:p>
          </p:txBody>
        </p:sp>
      </p:grpSp>
      <p:grpSp>
        <p:nvGrpSpPr>
          <p:cNvPr id="21" name="Group 20">
            <a:extLst>
              <a:ext uri="{FF2B5EF4-FFF2-40B4-BE49-F238E27FC236}">
                <a16:creationId xmlns:a16="http://schemas.microsoft.com/office/drawing/2014/main" id="{B3A30EC0-4D35-0849-AE78-47FEB5EB948B}"/>
              </a:ext>
            </a:extLst>
          </p:cNvPr>
          <p:cNvGrpSpPr/>
          <p:nvPr/>
        </p:nvGrpSpPr>
        <p:grpSpPr>
          <a:xfrm>
            <a:off x="3570264" y="2832991"/>
            <a:ext cx="1873389" cy="1836347"/>
            <a:chOff x="3635306" y="1455396"/>
            <a:chExt cx="1873389" cy="1836347"/>
          </a:xfrm>
        </p:grpSpPr>
        <p:sp>
          <p:nvSpPr>
            <p:cNvPr id="22" name="TextBox 21">
              <a:extLst>
                <a:ext uri="{FF2B5EF4-FFF2-40B4-BE49-F238E27FC236}">
                  <a16:creationId xmlns:a16="http://schemas.microsoft.com/office/drawing/2014/main" id="{DB9D0852-02D4-C343-ADA1-7965557FE4FD}"/>
                </a:ext>
              </a:extLst>
            </p:cNvPr>
            <p:cNvSpPr txBox="1"/>
            <p:nvPr/>
          </p:nvSpPr>
          <p:spPr>
            <a:xfrm>
              <a:off x="3635306" y="2029538"/>
              <a:ext cx="1873389" cy="1262205"/>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data was cleaned by dropping columns and null values that weren’t needed and ensuring the CSV was readable for our next step. The database was created by importing the data to Mongo DB and ensuring the correct filters were applied to filter the data to be readable by the API. </a:t>
              </a:r>
            </a:p>
          </p:txBody>
        </p:sp>
        <p:sp>
          <p:nvSpPr>
            <p:cNvPr id="23" name="TextBox 22">
              <a:extLst>
                <a:ext uri="{FF2B5EF4-FFF2-40B4-BE49-F238E27FC236}">
                  <a16:creationId xmlns:a16="http://schemas.microsoft.com/office/drawing/2014/main" id="{FFA5989E-1103-CF4E-95FD-58277F3DC91B}"/>
                </a:ext>
              </a:extLst>
            </p:cNvPr>
            <p:cNvSpPr txBox="1"/>
            <p:nvPr/>
          </p:nvSpPr>
          <p:spPr>
            <a:xfrm>
              <a:off x="3635306"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02</a:t>
              </a:r>
            </a:p>
          </p:txBody>
        </p:sp>
        <p:sp>
          <p:nvSpPr>
            <p:cNvPr id="24" name="TextBox 23">
              <a:extLst>
                <a:ext uri="{FF2B5EF4-FFF2-40B4-BE49-F238E27FC236}">
                  <a16:creationId xmlns:a16="http://schemas.microsoft.com/office/drawing/2014/main" id="{053BB1BD-3939-E344-978A-1D8BE2681A35}"/>
                </a:ext>
              </a:extLst>
            </p:cNvPr>
            <p:cNvSpPr txBox="1"/>
            <p:nvPr/>
          </p:nvSpPr>
          <p:spPr>
            <a:xfrm>
              <a:off x="4170258"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Cleaning the Data &amp; Creating the Database</a:t>
              </a:r>
            </a:p>
          </p:txBody>
        </p:sp>
      </p:grpSp>
      <p:grpSp>
        <p:nvGrpSpPr>
          <p:cNvPr id="25" name="Group 24">
            <a:extLst>
              <a:ext uri="{FF2B5EF4-FFF2-40B4-BE49-F238E27FC236}">
                <a16:creationId xmlns:a16="http://schemas.microsoft.com/office/drawing/2014/main" id="{90CFEF1F-F5F2-EE40-AC8E-9426EE386F35}"/>
              </a:ext>
            </a:extLst>
          </p:cNvPr>
          <p:cNvGrpSpPr/>
          <p:nvPr/>
        </p:nvGrpSpPr>
        <p:grpSpPr>
          <a:xfrm>
            <a:off x="5973390" y="2832991"/>
            <a:ext cx="1873389" cy="1196172"/>
            <a:chOff x="6038432" y="1455396"/>
            <a:chExt cx="1873389" cy="1196172"/>
          </a:xfrm>
        </p:grpSpPr>
        <p:sp>
          <p:nvSpPr>
            <p:cNvPr id="26" name="TextBox 25">
              <a:extLst>
                <a:ext uri="{FF2B5EF4-FFF2-40B4-BE49-F238E27FC236}">
                  <a16:creationId xmlns:a16="http://schemas.microsoft.com/office/drawing/2014/main" id="{28F78BFE-E434-C044-939B-EF428D09B7FB}"/>
                </a:ext>
              </a:extLst>
            </p:cNvPr>
            <p:cNvSpPr txBox="1"/>
            <p:nvPr/>
          </p:nvSpPr>
          <p:spPr>
            <a:xfrm>
              <a:off x="6038432" y="2029538"/>
              <a:ext cx="1873389" cy="622030"/>
            </a:xfrm>
            <a:prstGeom prst="rect">
              <a:avLst/>
            </a:prstGeom>
            <a:noFill/>
            <a:ln>
              <a:noFill/>
            </a:ln>
          </p:spPr>
          <p:txBody>
            <a:bodyPr wrap="square" lIns="0" tIns="0" rIns="0" bIns="0" rtlCol="0" anchor="t">
              <a:spAutoFit/>
            </a:bodyPr>
            <a:lstStyle/>
            <a:p>
              <a:pPr>
                <a:lnSpc>
                  <a:spcPct val="130000"/>
                </a:lnSpc>
                <a:spcAft>
                  <a:spcPts val="900"/>
                </a:spcAft>
              </a:pPr>
              <a:r>
                <a:rPr lang="en-US" sz="800">
                  <a:solidFill>
                    <a:schemeClr val="accent4"/>
                  </a:solidFill>
                  <a:latin typeface="Lato"/>
                  <a:ea typeface="Open Sans Light"/>
                  <a:cs typeface="Open Sans Light"/>
                </a:rPr>
                <a:t>A G Maps API was created for the project to pull against the database and transfer the data to our heat map and display the newly generated map objects</a:t>
              </a:r>
            </a:p>
          </p:txBody>
        </p:sp>
        <p:sp>
          <p:nvSpPr>
            <p:cNvPr id="29" name="TextBox 28">
              <a:extLst>
                <a:ext uri="{FF2B5EF4-FFF2-40B4-BE49-F238E27FC236}">
                  <a16:creationId xmlns:a16="http://schemas.microsoft.com/office/drawing/2014/main" id="{97B5AB80-2916-BC43-AFF7-1428DD0A1596}"/>
                </a:ext>
              </a:extLst>
            </p:cNvPr>
            <p:cNvSpPr txBox="1"/>
            <p:nvPr/>
          </p:nvSpPr>
          <p:spPr>
            <a:xfrm>
              <a:off x="6038432"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03</a:t>
              </a:r>
            </a:p>
          </p:txBody>
        </p:sp>
        <p:sp>
          <p:nvSpPr>
            <p:cNvPr id="32" name="TextBox 31">
              <a:extLst>
                <a:ext uri="{FF2B5EF4-FFF2-40B4-BE49-F238E27FC236}">
                  <a16:creationId xmlns:a16="http://schemas.microsoft.com/office/drawing/2014/main" id="{318B5736-CCC0-F34A-8781-78E96CAACED5}"/>
                </a:ext>
              </a:extLst>
            </p:cNvPr>
            <p:cNvSpPr txBox="1"/>
            <p:nvPr/>
          </p:nvSpPr>
          <p:spPr>
            <a:xfrm>
              <a:off x="6578600"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API Call &amp; JavaScript Heat Map</a:t>
              </a:r>
            </a:p>
          </p:txBody>
        </p:sp>
      </p:grpSp>
      <p:sp>
        <p:nvSpPr>
          <p:cNvPr id="10" name="TextBox 9">
            <a:extLst>
              <a:ext uri="{FF2B5EF4-FFF2-40B4-BE49-F238E27FC236}">
                <a16:creationId xmlns:a16="http://schemas.microsoft.com/office/drawing/2014/main" id="{5BE28CDF-1C97-C748-A0CE-F38F4E3BD03F}"/>
              </a:ext>
            </a:extLst>
          </p:cNvPr>
          <p:cNvSpPr txBox="1"/>
          <p:nvPr/>
        </p:nvSpPr>
        <p:spPr>
          <a:xfrm>
            <a:off x="421481" y="4669338"/>
            <a:ext cx="1593057" cy="300082"/>
          </a:xfrm>
          <a:prstGeom prst="rect">
            <a:avLst/>
          </a:prstGeom>
          <a:solidFill>
            <a:schemeClr val="bg1">
              <a:lumMod val="95000"/>
            </a:schemeClr>
          </a:solidFill>
        </p:spPr>
        <p:txBody>
          <a:bodyPr wrap="square" rtlCol="0">
            <a:spAutoFit/>
          </a:bodyPr>
          <a:lstStyle/>
          <a:p>
            <a:endParaRPr lang="en-US"/>
          </a:p>
        </p:txBody>
      </p:sp>
      <p:sp>
        <p:nvSpPr>
          <p:cNvPr id="33" name="TextBox 32">
            <a:extLst>
              <a:ext uri="{FF2B5EF4-FFF2-40B4-BE49-F238E27FC236}">
                <a16:creationId xmlns:a16="http://schemas.microsoft.com/office/drawing/2014/main" id="{DF359350-E228-5B40-AB0D-55BE1BEEA086}"/>
              </a:ext>
            </a:extLst>
          </p:cNvPr>
          <p:cNvSpPr txBox="1"/>
          <p:nvPr/>
        </p:nvSpPr>
        <p:spPr>
          <a:xfrm>
            <a:off x="6331744" y="4669338"/>
            <a:ext cx="1593057" cy="300082"/>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229009011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Data scraping </a:t>
            </a:r>
            <a:r>
              <a:rPr lang="en-US">
                <a:solidFill>
                  <a:schemeClr val="accent2"/>
                </a:solidFill>
              </a:rPr>
              <a:t>&amp; Cleaning </a:t>
            </a:r>
          </a:p>
        </p:txBody>
      </p:sp>
      <p:sp>
        <p:nvSpPr>
          <p:cNvPr id="3" name="Text Placeholder 2"/>
          <p:cNvSpPr>
            <a:spLocks noGrp="1"/>
          </p:cNvSpPr>
          <p:nvPr>
            <p:ph type="body" sz="quarter" idx="11"/>
          </p:nvPr>
        </p:nvSpPr>
        <p:spPr/>
        <p:txBody>
          <a:bodyPr/>
          <a:lstStyle/>
          <a:p>
            <a:r>
              <a:rPr lang="en-US"/>
              <a:t>The section below will give an overview of the scraping and cleaning process</a:t>
            </a:r>
          </a:p>
        </p:txBody>
      </p:sp>
      <p:cxnSp>
        <p:nvCxnSpPr>
          <p:cNvPr id="5" name="Straight Connector 4"/>
          <p:cNvCxnSpPr/>
          <p:nvPr/>
        </p:nvCxnSpPr>
        <p:spPr>
          <a:xfrm>
            <a:off x="3159919"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984081"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85246" y="1757368"/>
            <a:ext cx="1683314" cy="2051086"/>
            <a:chOff x="785246" y="1757368"/>
            <a:chExt cx="1683314" cy="2051086"/>
          </a:xfrm>
        </p:grpSpPr>
        <p:sp>
          <p:nvSpPr>
            <p:cNvPr id="7" name="TextBox 6"/>
            <p:cNvSpPr txBox="1"/>
            <p:nvPr/>
          </p:nvSpPr>
          <p:spPr>
            <a:xfrm>
              <a:off x="785246" y="3026380"/>
              <a:ext cx="1683314" cy="782074"/>
            </a:xfrm>
            <a:prstGeom prst="rect">
              <a:avLst/>
            </a:prstGeom>
            <a:noFill/>
          </p:spPr>
          <p:txBody>
            <a:bodyPr wrap="square" lIns="0" tIns="0" rIns="0" bIns="0" rtlCol="0">
              <a:spAutoFit/>
            </a:bodyPr>
            <a:lstStyle/>
            <a:p>
              <a:pPr marL="171450" indent="-171450">
                <a:lnSpc>
                  <a:spcPct val="130000"/>
                </a:lnSpc>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Identified the Midland County Housing database as a great source for our data. </a:t>
              </a:r>
            </a:p>
            <a:p>
              <a:pPr marL="171450" indent="-171450">
                <a:lnSpc>
                  <a:spcPct val="130000"/>
                </a:lnSpc>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We leveraged a scraping library to retrieve the data </a:t>
              </a:r>
            </a:p>
          </p:txBody>
        </p:sp>
        <p:sp>
          <p:nvSpPr>
            <p:cNvPr id="8" name="TextBox 7"/>
            <p:cNvSpPr txBox="1"/>
            <p:nvPr/>
          </p:nvSpPr>
          <p:spPr>
            <a:xfrm>
              <a:off x="785246"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Website </a:t>
              </a:r>
            </a:p>
          </p:txBody>
        </p:sp>
        <p:sp>
          <p:nvSpPr>
            <p:cNvPr id="9" name="TextBox 8"/>
            <p:cNvSpPr txBox="1"/>
            <p:nvPr/>
          </p:nvSpPr>
          <p:spPr>
            <a:xfrm>
              <a:off x="785246"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source</a:t>
              </a:r>
            </a:p>
          </p:txBody>
        </p:sp>
        <p:cxnSp>
          <p:nvCxnSpPr>
            <p:cNvPr id="16" name="Straight Connector 15"/>
            <p:cNvCxnSpPr/>
            <p:nvPr/>
          </p:nvCxnSpPr>
          <p:spPr>
            <a:xfrm>
              <a:off x="1453072"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85246" y="2793646"/>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Midland County Database</a:t>
              </a:r>
            </a:p>
          </p:txBody>
        </p:sp>
      </p:grpSp>
      <p:grpSp>
        <p:nvGrpSpPr>
          <p:cNvPr id="22" name="Group 21"/>
          <p:cNvGrpSpPr/>
          <p:nvPr/>
        </p:nvGrpSpPr>
        <p:grpSpPr>
          <a:xfrm>
            <a:off x="3738249" y="1757368"/>
            <a:ext cx="1683314" cy="1725288"/>
            <a:chOff x="3738249" y="1757368"/>
            <a:chExt cx="1683314" cy="1725288"/>
          </a:xfrm>
        </p:grpSpPr>
        <p:sp>
          <p:nvSpPr>
            <p:cNvPr id="10" name="TextBox 9"/>
            <p:cNvSpPr txBox="1"/>
            <p:nvPr/>
          </p:nvSpPr>
          <p:spPr>
            <a:xfrm>
              <a:off x="3738249" y="3020670"/>
              <a:ext cx="1683314" cy="461986"/>
            </a:xfrm>
            <a:prstGeom prst="rect">
              <a:avLst/>
            </a:prstGeom>
            <a:noFill/>
          </p:spPr>
          <p:txBody>
            <a:bodyPr wrap="square" lIns="0" tIns="0" rIns="0" bIns="0" rtlCol="0">
              <a:spAutoFit/>
            </a:bodyPr>
            <a:lstStyle/>
            <a:p>
              <a:pPr marL="171450" indent="-171450">
                <a:lnSpc>
                  <a:spcPct val="130000"/>
                </a:lnSpc>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Used a a scraping library from python to collect data from the County Appraisal site. </a:t>
              </a:r>
            </a:p>
          </p:txBody>
        </p:sp>
        <p:sp>
          <p:nvSpPr>
            <p:cNvPr id="11" name="TextBox 10"/>
            <p:cNvSpPr txBox="1"/>
            <p:nvPr/>
          </p:nvSpPr>
          <p:spPr>
            <a:xfrm>
              <a:off x="3738249"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Collection method</a:t>
              </a:r>
            </a:p>
          </p:txBody>
        </p:sp>
        <p:sp>
          <p:nvSpPr>
            <p:cNvPr id="12" name="TextBox 11"/>
            <p:cNvSpPr txBox="1"/>
            <p:nvPr/>
          </p:nvSpPr>
          <p:spPr>
            <a:xfrm>
              <a:off x="3738249"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scraping</a:t>
              </a:r>
            </a:p>
          </p:txBody>
        </p:sp>
        <p:cxnSp>
          <p:nvCxnSpPr>
            <p:cNvPr id="17" name="Straight Connector 16"/>
            <p:cNvCxnSpPr/>
            <p:nvPr/>
          </p:nvCxnSpPr>
          <p:spPr>
            <a:xfrm>
              <a:off x="4406075"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38249" y="2787936"/>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Scraping Process</a:t>
              </a:r>
            </a:p>
          </p:txBody>
        </p:sp>
      </p:grpSp>
      <p:grpSp>
        <p:nvGrpSpPr>
          <p:cNvPr id="23" name="Group 22"/>
          <p:cNvGrpSpPr/>
          <p:nvPr/>
        </p:nvGrpSpPr>
        <p:grpSpPr>
          <a:xfrm>
            <a:off x="6691252" y="1757368"/>
            <a:ext cx="1683314" cy="1719848"/>
            <a:chOff x="6691252" y="1757368"/>
            <a:chExt cx="1683314" cy="1719848"/>
          </a:xfrm>
        </p:grpSpPr>
        <p:sp>
          <p:nvSpPr>
            <p:cNvPr id="13" name="TextBox 12"/>
            <p:cNvSpPr txBox="1"/>
            <p:nvPr/>
          </p:nvSpPr>
          <p:spPr>
            <a:xfrm>
              <a:off x="6691252" y="3015230"/>
              <a:ext cx="1683314" cy="461986"/>
            </a:xfrm>
            <a:prstGeom prst="rect">
              <a:avLst/>
            </a:prstGeom>
            <a:noFill/>
          </p:spPr>
          <p:txBody>
            <a:bodyPr wrap="square" lIns="0" tIns="0" rIns="0" bIns="0" rtlCol="0">
              <a:spAutoFit/>
            </a:bodyPr>
            <a:lstStyle/>
            <a:p>
              <a:pPr marL="171450" indent="-171450">
                <a:lnSpc>
                  <a:spcPct val="130000"/>
                </a:lnSpc>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Merged multiple CSV data files into a single dataframe.</a:t>
              </a:r>
            </a:p>
            <a:p>
              <a:pPr marL="514350" lvl="1" indent="-171450">
                <a:lnSpc>
                  <a:spcPct val="130000"/>
                </a:lnSpc>
                <a:buFont typeface="Arial" panose="020B0604020202020204" pitchFamily="34" charset="0"/>
                <a:buChar char="•"/>
              </a:pPr>
              <a:endPar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4" name="TextBox 13"/>
            <p:cNvSpPr txBox="1"/>
            <p:nvPr/>
          </p:nvSpPr>
          <p:spPr>
            <a:xfrm>
              <a:off x="6691252"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aggregation</a:t>
              </a:r>
            </a:p>
          </p:txBody>
        </p:sp>
        <p:sp>
          <p:nvSpPr>
            <p:cNvPr id="15" name="TextBox 14"/>
            <p:cNvSpPr txBox="1"/>
            <p:nvPr/>
          </p:nvSpPr>
          <p:spPr>
            <a:xfrm>
              <a:off x="6691252"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cleaning</a:t>
              </a:r>
              <a:endParaRPr lang="en-US" sz="32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endParaRPr>
            </a:p>
          </p:txBody>
        </p:sp>
        <p:cxnSp>
          <p:nvCxnSpPr>
            <p:cNvPr id="18" name="Straight Connector 17"/>
            <p:cNvCxnSpPr/>
            <p:nvPr/>
          </p:nvCxnSpPr>
          <p:spPr>
            <a:xfrm>
              <a:off x="7359078"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1252" y="2782496"/>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Cleaning Method</a:t>
              </a:r>
            </a:p>
          </p:txBody>
        </p:sp>
      </p:grpSp>
    </p:spTree>
    <p:extLst>
      <p:ext uri="{BB962C8B-B14F-4D97-AF65-F5344CB8AC3E}">
        <p14:creationId xmlns:p14="http://schemas.microsoft.com/office/powerpoint/2010/main" val="32717833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GATHERING THE DATA</a:t>
            </a:r>
          </a:p>
        </p:txBody>
      </p:sp>
      <p:sp>
        <p:nvSpPr>
          <p:cNvPr id="3" name="Text Placeholder 2"/>
          <p:cNvSpPr>
            <a:spLocks noGrp="1"/>
          </p:cNvSpPr>
          <p:nvPr>
            <p:ph type="body" sz="quarter" idx="11"/>
          </p:nvPr>
        </p:nvSpPr>
        <p:spPr/>
        <p:txBody>
          <a:bodyPr/>
          <a:lstStyle/>
          <a:p>
            <a:r>
              <a:rPr lang="en-US"/>
              <a:t>DATA SOURCE &amp; WEB SCRAPPING CODE</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highlight>
                  <a:srgbClr val="FFFF00"/>
                </a:highlight>
              </a:rPr>
              <a:t>Andrew to 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446843" y="1251774"/>
            <a:ext cx="3439921" cy="2525466"/>
            <a:chOff x="6696823" y="1125952"/>
            <a:chExt cx="1850277" cy="2525466"/>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850277" cy="2217851"/>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SOURCE &amp; SCRAPPING PROCESS</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Used a BeautifulSoup library to scrape Midland County’s Appraisal Districts website. </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Created For loop the URL ID number  to run from 1 - 60,000 records.</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Scraped the website for property and building values, and square footage. </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script returned a city value if “Midland” was found in the address.</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Saved the dataframe to a CSV file.</a:t>
              </a:r>
            </a:p>
            <a:p>
              <a:pPr marL="171450" indent="-171450">
                <a:lnSpc>
                  <a:spcPct val="130000"/>
                </a:lnSpc>
                <a:buFont typeface="Arial" panose="020B0604020202020204" pitchFamily="34" charset="0"/>
                <a:buChar char="•"/>
              </a:pPr>
              <a:endPar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6" name="Picture 5" descr="A picture containing table&#10;&#10;Description automatically generated">
            <a:extLst>
              <a:ext uri="{FF2B5EF4-FFF2-40B4-BE49-F238E27FC236}">
                <a16:creationId xmlns:a16="http://schemas.microsoft.com/office/drawing/2014/main" id="{8F1D96FF-345F-DC4C-B8CE-BFA4BD877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1" y="1139342"/>
            <a:ext cx="4553712" cy="3883397"/>
          </a:xfrm>
          <a:prstGeom prst="rect">
            <a:avLst/>
          </a:prstGeom>
        </p:spPr>
      </p:pic>
    </p:spTree>
    <p:extLst>
      <p:ext uri="{BB962C8B-B14F-4D97-AF65-F5344CB8AC3E}">
        <p14:creationId xmlns:p14="http://schemas.microsoft.com/office/powerpoint/2010/main" val="62878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CLEANING THE DATA</a:t>
            </a:r>
          </a:p>
        </p:txBody>
      </p:sp>
      <p:sp>
        <p:nvSpPr>
          <p:cNvPr id="3" name="Text Placeholder 2"/>
          <p:cNvSpPr>
            <a:spLocks noGrp="1"/>
          </p:cNvSpPr>
          <p:nvPr>
            <p:ph type="body" sz="quarter" idx="11"/>
          </p:nvPr>
        </p:nvSpPr>
        <p:spPr/>
        <p:txBody>
          <a:bodyPr/>
          <a:lstStyle/>
          <a:p>
            <a:r>
              <a:rPr lang="en-US"/>
              <a:t>DATA CLEANSING METHODS</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highlight>
                  <a:srgbClr val="FFFF00"/>
                </a:highlight>
              </a:rPr>
              <a:t>Andrew to Insert Picture here</a:t>
            </a:r>
          </a:p>
          <a:p>
            <a:endParaRPr lang="en-US"/>
          </a:p>
          <a:p>
            <a:endParaRPr lang="en-US"/>
          </a:p>
          <a:p>
            <a:r>
              <a:rPr lang="en-US"/>
              <a:t>FORMAT THE  SIZE TO THE DETAILS BELOW FOR CONSISTENCY</a:t>
            </a:r>
          </a:p>
          <a:p>
            <a:r>
              <a:rPr lang="en-US"/>
              <a:t>Size 4.19 x 4.98</a:t>
            </a: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5446843" y="1251774"/>
            <a:ext cx="3439921"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sp>
        <p:nvSpPr>
          <p:cNvPr id="12" name="TextBox 11">
            <a:extLst>
              <a:ext uri="{FF2B5EF4-FFF2-40B4-BE49-F238E27FC236}">
                <a16:creationId xmlns:a16="http://schemas.microsoft.com/office/drawing/2014/main" id="{BE20AFBB-A37D-6D4E-8458-EE9781882645}"/>
              </a:ext>
            </a:extLst>
          </p:cNvPr>
          <p:cNvSpPr txBox="1"/>
          <p:nvPr/>
        </p:nvSpPr>
        <p:spPr>
          <a:xfrm>
            <a:off x="5446843" y="1559389"/>
            <a:ext cx="3439921" cy="2217851"/>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SOURCE &amp; SCRAPPING PROCESS</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Dropped the following:</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rows missing Midland value in city</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rows missing home size attributes</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rows only featuring home residence attributes</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Rows with $0/null values</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Historically low values</a:t>
            </a:r>
          </a:p>
          <a:p>
            <a:pPr marL="171450"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Added the following:</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Total square footage</a:t>
            </a:r>
          </a:p>
          <a:p>
            <a:pPr marL="514350" lvl="1" indent="-171450">
              <a:lnSpc>
                <a:spcPct val="130000"/>
              </a:lnSpc>
              <a:buFont typeface="Arial" panose="020B0604020202020204" pitchFamily="34" charset="0"/>
              <a:buChar char="•"/>
            </a:pPr>
            <a:r>
              <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Calculate column with Total Value/Total Square footage</a:t>
            </a:r>
          </a:p>
          <a:p>
            <a:pPr marL="171450" indent="-171450">
              <a:lnSpc>
                <a:spcPct val="130000"/>
              </a:lnSpc>
              <a:buFont typeface="Arial" panose="020B0604020202020204" pitchFamily="34" charset="0"/>
              <a:buChar char="•"/>
            </a:pPr>
            <a:endParaRPr lang="en-US" sz="90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pic>
        <p:nvPicPr>
          <p:cNvPr id="5" name="Picture 4" descr="Graphical user interface, text, application&#10;&#10;Description automatically generated">
            <a:extLst>
              <a:ext uri="{FF2B5EF4-FFF2-40B4-BE49-F238E27FC236}">
                <a16:creationId xmlns:a16="http://schemas.microsoft.com/office/drawing/2014/main" id="{979B9AFE-0391-794D-BA4D-3B187915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25" y="1100445"/>
            <a:ext cx="4557682" cy="3831336"/>
          </a:xfrm>
          <a:prstGeom prst="rect">
            <a:avLst/>
          </a:prstGeom>
        </p:spPr>
      </p:pic>
    </p:spTree>
    <p:extLst>
      <p:ext uri="{BB962C8B-B14F-4D97-AF65-F5344CB8AC3E}">
        <p14:creationId xmlns:p14="http://schemas.microsoft.com/office/powerpoint/2010/main" val="1769192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API CALL SETUP</a:t>
            </a:r>
          </a:p>
        </p:txBody>
      </p:sp>
      <p:sp>
        <p:nvSpPr>
          <p:cNvPr id="3" name="Text Placeholder 2"/>
          <p:cNvSpPr>
            <a:spLocks noGrp="1"/>
          </p:cNvSpPr>
          <p:nvPr>
            <p:ph type="body" sz="quarter" idx="11"/>
          </p:nvPr>
        </p:nvSpPr>
        <p:spPr/>
        <p:txBody>
          <a:bodyPr/>
          <a:lstStyle/>
          <a:p>
            <a:r>
              <a:rPr lang="en-US"/>
              <a:t>GMAPS API CALL</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248843" y="2187774"/>
            <a:ext cx="4366921" cy="1909797"/>
            <a:chOff x="6696823" y="1125952"/>
            <a:chExt cx="1850277" cy="1504056"/>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521092" cy="1196441"/>
            </a:xfrm>
            <a:prstGeom prst="rect">
              <a:avLst/>
            </a:prstGeom>
            <a:noFill/>
          </p:spPr>
          <p:txBody>
            <a:bodyPr wrap="square" lIns="0" tIns="0" rIns="0" bIns="0" rtlCol="0" anchor="t">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GMAPS API CODING PROCESS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Addresses were collected from Clean Dataset</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Query URL was created to pass to API</a:t>
              </a:r>
              <a:endParaRPr lang="en-US">
                <a:solidFill>
                  <a:schemeClr val="accent4"/>
                </a:solidFill>
                <a:latin typeface="Calibri"/>
                <a:ea typeface="Open Sans Light"/>
                <a:cs typeface="Calibri"/>
              </a:endParaRP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Results were inserted into Clean Dataset and saved.</a:t>
              </a:r>
            </a:p>
            <a:p>
              <a:pPr marL="171450" indent="-171450">
                <a:lnSpc>
                  <a:spcPct val="130000"/>
                </a:lnSpc>
                <a:spcAft>
                  <a:spcPts val="900"/>
                </a:spcAft>
                <a:buFont typeface="Arial" panose="020B0604020202020204" pitchFamily="34" charset="0"/>
                <a:buChar char="•"/>
              </a:pPr>
              <a:endParaRPr lang="en-US" sz="800">
                <a:solidFill>
                  <a:schemeClr val="accent4"/>
                </a:solidFill>
                <a:latin typeface="Lato"/>
                <a:ea typeface="Open Sans Light"/>
                <a:cs typeface="Open Sans Light"/>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a:extLst>
              <a:ext uri="{FF2B5EF4-FFF2-40B4-BE49-F238E27FC236}">
                <a16:creationId xmlns:a16="http://schemas.microsoft.com/office/drawing/2014/main" id="{ADBA8BC4-F6F6-4075-9FBA-2815FE4D3DB4}"/>
              </a:ext>
            </a:extLst>
          </p:cNvPr>
          <p:cNvPicPr>
            <a:picLocks noChangeAspect="1"/>
          </p:cNvPicPr>
          <p:nvPr/>
        </p:nvPicPr>
        <p:blipFill>
          <a:blip r:embed="rId2"/>
          <a:stretch>
            <a:fillRect/>
          </a:stretch>
        </p:blipFill>
        <p:spPr>
          <a:xfrm>
            <a:off x="-831600" y="1143229"/>
            <a:ext cx="4957200" cy="3905542"/>
          </a:xfrm>
          <a:prstGeom prst="rect">
            <a:avLst/>
          </a:prstGeom>
        </p:spPr>
      </p:pic>
    </p:spTree>
    <p:extLst>
      <p:ext uri="{BB962C8B-B14F-4D97-AF65-F5344CB8AC3E}">
        <p14:creationId xmlns:p14="http://schemas.microsoft.com/office/powerpoint/2010/main" val="37895116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2EAA8ABB-E28C-4BD6-B2CD-376882E92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927E17-81DF-4664-BF4D-31BB619DD823}"/>
              </a:ext>
            </a:extLst>
          </p:cNvPr>
          <p:cNvSpPr txBox="1"/>
          <p:nvPr/>
        </p:nvSpPr>
        <p:spPr>
          <a:xfrm>
            <a:off x="6572703" y="509798"/>
            <a:ext cx="2317758" cy="280240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3500" kern="1200">
                <a:solidFill>
                  <a:schemeClr val="accent1"/>
                </a:solidFill>
                <a:latin typeface="+mj-lt"/>
                <a:ea typeface="+mj-ea"/>
                <a:cs typeface="+mj-cs"/>
              </a:rPr>
              <a:t>CREATING A DATABASE USING MONGODB</a:t>
            </a:r>
          </a:p>
        </p:txBody>
      </p:sp>
      <p:grpSp>
        <p:nvGrpSpPr>
          <p:cNvPr id="17"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888" y="0"/>
            <a:ext cx="1834788"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509798"/>
            <a:ext cx="5761720" cy="424715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ext&#10;&#10;Description automatically generated">
            <a:extLst>
              <a:ext uri="{FF2B5EF4-FFF2-40B4-BE49-F238E27FC236}">
                <a16:creationId xmlns:a16="http://schemas.microsoft.com/office/drawing/2014/main" id="{D6F520BC-CD23-472F-8CD1-9061E0EAB551}"/>
              </a:ext>
            </a:extLst>
          </p:cNvPr>
          <p:cNvPicPr>
            <a:picLocks noChangeAspect="1"/>
          </p:cNvPicPr>
          <p:nvPr/>
        </p:nvPicPr>
        <p:blipFill rotWithShape="1">
          <a:blip r:embed="rId2"/>
          <a:srcRect r="22518" b="5"/>
          <a:stretch/>
        </p:blipFill>
        <p:spPr>
          <a:xfrm>
            <a:off x="747272" y="729176"/>
            <a:ext cx="2537460" cy="3785801"/>
          </a:xfrm>
          <a:prstGeom prst="rect">
            <a:avLst/>
          </a:prstGeom>
        </p:spPr>
      </p:pic>
      <p:pic>
        <p:nvPicPr>
          <p:cNvPr id="4" name="Picture 4" descr="Table&#10;&#10;Description automatically generated">
            <a:extLst>
              <a:ext uri="{FF2B5EF4-FFF2-40B4-BE49-F238E27FC236}">
                <a16:creationId xmlns:a16="http://schemas.microsoft.com/office/drawing/2014/main" id="{6913AE12-7BD9-4CFD-BDF8-1684C458D3BC}"/>
              </a:ext>
            </a:extLst>
          </p:cNvPr>
          <p:cNvPicPr>
            <a:picLocks noChangeAspect="1"/>
          </p:cNvPicPr>
          <p:nvPr/>
        </p:nvPicPr>
        <p:blipFill rotWithShape="1">
          <a:blip r:embed="rId3"/>
          <a:srcRect l="10101" r="1712" b="5"/>
          <a:stretch/>
        </p:blipFill>
        <p:spPr>
          <a:xfrm>
            <a:off x="3512729" y="729176"/>
            <a:ext cx="2537460" cy="3785801"/>
          </a:xfrm>
          <a:prstGeom prst="rect">
            <a:avLst/>
          </a:prstGeom>
        </p:spPr>
      </p:pic>
    </p:spTree>
    <p:extLst>
      <p:ext uri="{BB962C8B-B14F-4D97-AF65-F5344CB8AC3E}">
        <p14:creationId xmlns:p14="http://schemas.microsoft.com/office/powerpoint/2010/main" val="320290906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a:latin typeface="Lato"/>
                <a:ea typeface="Roboto"/>
                <a:cs typeface="Open Sans"/>
              </a:rPr>
              <a:t>Parsing &amp; Database Setup – Back end Data Collection</a:t>
            </a:r>
            <a:endParaRPr lang="en-US"/>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BD3B55BF-19EC-48B7-BA15-14243D8CDB61}"/>
              </a:ext>
            </a:extLst>
          </p:cNvPr>
          <p:cNvGrpSpPr/>
          <p:nvPr/>
        </p:nvGrpSpPr>
        <p:grpSpPr>
          <a:xfrm>
            <a:off x="5446843" y="1251774"/>
            <a:ext cx="3439921" cy="2928654"/>
            <a:chOff x="6696823" y="1125952"/>
            <a:chExt cx="1850277" cy="2928654"/>
          </a:xfrm>
        </p:grpSpPr>
        <p:sp>
          <p:nvSpPr>
            <p:cNvPr id="71" name="TextBox 70">
              <a:extLst>
                <a:ext uri="{FF2B5EF4-FFF2-40B4-BE49-F238E27FC236}">
                  <a16:creationId xmlns:a16="http://schemas.microsoft.com/office/drawing/2014/main" id="{66987A3C-E0EF-4827-9610-5B574808FB3F}"/>
                </a:ext>
              </a:extLst>
            </p:cNvPr>
            <p:cNvSpPr txBox="1"/>
            <p:nvPr/>
          </p:nvSpPr>
          <p:spPr>
            <a:xfrm>
              <a:off x="6696823" y="1433567"/>
              <a:ext cx="1850277" cy="2621039"/>
            </a:xfrm>
            <a:prstGeom prst="rect">
              <a:avLst/>
            </a:prstGeom>
            <a:noFill/>
          </p:spPr>
          <p:txBody>
            <a:bodyPr wrap="square" lIns="0" tIns="0" rIns="0" bIns="0" rtlCol="0" anchor="t">
              <a:spAutoFit/>
            </a:bodyPr>
            <a:lstStyle/>
            <a:p>
              <a:pPr>
                <a:lnSpc>
                  <a:spcPct val="130000"/>
                </a:lnSpc>
                <a:spcAft>
                  <a:spcPts val="900"/>
                </a:spcAft>
              </a:pPr>
              <a:r>
                <a:rPr lang="en-US" sz="800" b="1">
                  <a:solidFill>
                    <a:schemeClr val="accent4"/>
                  </a:solidFill>
                  <a:latin typeface="Lato"/>
                  <a:ea typeface="Open Sans Light"/>
                  <a:cs typeface="Open Sans Light"/>
                </a:rPr>
                <a:t>PARSING &amp; API SETUP</a:t>
              </a: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Database Type And Layout Is Observed.</a:t>
              </a:r>
              <a:endParaRPr lang="en-US">
                <a:solidFill>
                  <a:schemeClr val="accent4"/>
                </a:solidFill>
              </a:endParaRPr>
            </a:p>
            <a:p>
              <a:pPr marL="171450" indent="-171450">
                <a:lnSpc>
                  <a:spcPct val="130000"/>
                </a:lnSpc>
                <a:spcAft>
                  <a:spcPts val="900"/>
                </a:spcAft>
                <a:buFont typeface="Arial,Sans-Serif" panose="020B0604020202020204" pitchFamily="34" charset="0"/>
                <a:buChar char="•"/>
              </a:pPr>
              <a:r>
                <a:rPr lang="en-US" sz="800">
                  <a:solidFill>
                    <a:schemeClr val="accent4"/>
                  </a:solidFill>
                  <a:latin typeface="Lato"/>
                  <a:ea typeface="Lato"/>
                  <a:cs typeface="Lato"/>
                </a:rPr>
                <a:t>Front-end Communication Is Developed</a:t>
              </a:r>
              <a:endParaRPr lang="en-US" sz="800">
                <a:solidFill>
                  <a:schemeClr val="accent4"/>
                </a:solidFill>
                <a:ea typeface="+mn-lt"/>
                <a:cs typeface="+mn-lt"/>
              </a:endParaRPr>
            </a:p>
            <a:p>
              <a:pPr marL="171450" indent="-171450">
                <a:lnSpc>
                  <a:spcPct val="130000"/>
                </a:lnSpc>
                <a:spcAft>
                  <a:spcPts val="900"/>
                </a:spcAft>
                <a:buFont typeface="Arial,Sans-Serif" panose="020B0604020202020204" pitchFamily="34" charset="0"/>
                <a:buChar char="•"/>
              </a:pPr>
              <a:endParaRPr lang="en-US" sz="80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r>
                <a:rPr lang="en-US" sz="800">
                  <a:solidFill>
                    <a:schemeClr val="accent4"/>
                  </a:solidFill>
                  <a:latin typeface="Lato"/>
                  <a:ea typeface="Lato"/>
                  <a:cs typeface="Lato"/>
                </a:rPr>
                <a:t>Search Parameters Are Formed ("/&lt;userInput&gt;")</a:t>
              </a:r>
              <a:endParaRPr lang="en-US" sz="800">
                <a:solidFill>
                  <a:schemeClr val="accent4"/>
                </a:solidFill>
                <a:ea typeface="Lato"/>
                <a:cs typeface="Lato"/>
              </a:endParaRPr>
            </a:p>
            <a:p>
              <a:pPr marL="171450" indent="-171450">
                <a:lnSpc>
                  <a:spcPct val="130000"/>
                </a:lnSpc>
                <a:spcAft>
                  <a:spcPts val="900"/>
                </a:spcAft>
                <a:buFont typeface="Arial,Sans-Serif" panose="020B0604020202020204" pitchFamily="34" charset="0"/>
                <a:buChar char="•"/>
              </a:pPr>
              <a:r>
                <a:rPr lang="en-US" sz="800">
                  <a:solidFill>
                    <a:schemeClr val="accent4"/>
                  </a:solidFill>
                  <a:latin typeface="Lato"/>
                  <a:ea typeface="Lato"/>
                  <a:cs typeface="Lato"/>
                </a:rPr>
                <a:t>Data is Retrieved via mongoDB .find() Method</a:t>
              </a:r>
              <a:endParaRPr lang="en-US">
                <a:solidFill>
                  <a:schemeClr val="accent4"/>
                </a:solidFill>
                <a:latin typeface="Calibri" panose="020F0502020204030204"/>
                <a:ea typeface="Lato"/>
                <a:cs typeface="Lato"/>
              </a:endParaRPr>
            </a:p>
            <a:p>
              <a:pPr marL="171450" indent="-171450">
                <a:lnSpc>
                  <a:spcPct val="130000"/>
                </a:lnSpc>
                <a:spcAft>
                  <a:spcPts val="900"/>
                </a:spcAft>
                <a:buFont typeface="Arial,Sans-Serif" panose="020B0604020202020204" pitchFamily="34" charset="0"/>
                <a:buChar char="•"/>
              </a:pPr>
              <a:r>
                <a:rPr lang="en-US" sz="800">
                  <a:solidFill>
                    <a:schemeClr val="accent4"/>
                  </a:solidFill>
                  <a:latin typeface="Lato"/>
                  <a:ea typeface="Lato"/>
                  <a:cs typeface="Lato"/>
                </a:rPr>
                <a:t>Information Is Then Passed To Front-end</a:t>
              </a:r>
              <a:endParaRPr lang="en-US">
                <a:solidFill>
                  <a:schemeClr val="accent4"/>
                </a:solidFill>
                <a:ea typeface="Lato"/>
                <a:cs typeface="Lato"/>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72" name="Title 2">
              <a:extLst>
                <a:ext uri="{FF2B5EF4-FFF2-40B4-BE49-F238E27FC236}">
                  <a16:creationId xmlns:a16="http://schemas.microsoft.com/office/drawing/2014/main" id="{DD8175C2-1C49-43AE-8D64-460A4E66BBA7}"/>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descr="Text&#10;&#10;Description automatically generated">
            <a:extLst>
              <a:ext uri="{FF2B5EF4-FFF2-40B4-BE49-F238E27FC236}">
                <a16:creationId xmlns:a16="http://schemas.microsoft.com/office/drawing/2014/main" id="{258FF8C6-639E-4B23-B6BE-3317973542DB}"/>
              </a:ext>
            </a:extLst>
          </p:cNvPr>
          <p:cNvPicPr>
            <a:picLocks noChangeAspect="1"/>
          </p:cNvPicPr>
          <p:nvPr/>
        </p:nvPicPr>
        <p:blipFill>
          <a:blip r:embed="rId2"/>
          <a:stretch>
            <a:fillRect/>
          </a:stretch>
        </p:blipFill>
        <p:spPr>
          <a:xfrm>
            <a:off x="675900" y="1127342"/>
            <a:ext cx="3314700" cy="3968817"/>
          </a:xfrm>
          <a:prstGeom prst="rect">
            <a:avLst/>
          </a:prstGeom>
        </p:spPr>
      </p:pic>
      <p:pic>
        <p:nvPicPr>
          <p:cNvPr id="6" name="Picture 6">
            <a:extLst>
              <a:ext uri="{FF2B5EF4-FFF2-40B4-BE49-F238E27FC236}">
                <a16:creationId xmlns:a16="http://schemas.microsoft.com/office/drawing/2014/main" id="{142689CE-19AC-42AB-93C1-8D36D9E2790D}"/>
              </a:ext>
            </a:extLst>
          </p:cNvPr>
          <p:cNvPicPr>
            <a:picLocks noChangeAspect="1"/>
          </p:cNvPicPr>
          <p:nvPr/>
        </p:nvPicPr>
        <p:blipFill>
          <a:blip r:embed="rId3"/>
          <a:stretch>
            <a:fillRect/>
          </a:stretch>
        </p:blipFill>
        <p:spPr>
          <a:xfrm>
            <a:off x="5445900" y="2658937"/>
            <a:ext cx="3355200" cy="149626"/>
          </a:xfrm>
          <a:prstGeom prst="rect">
            <a:avLst/>
          </a:prstGeom>
        </p:spPr>
      </p:pic>
      <p:pic>
        <p:nvPicPr>
          <p:cNvPr id="7" name="Picture 7">
            <a:extLst>
              <a:ext uri="{FF2B5EF4-FFF2-40B4-BE49-F238E27FC236}">
                <a16:creationId xmlns:a16="http://schemas.microsoft.com/office/drawing/2014/main" id="{1BED3AA1-2289-4A0C-8695-F6A2E84EB44C}"/>
              </a:ext>
            </a:extLst>
          </p:cNvPr>
          <p:cNvPicPr>
            <a:picLocks noChangeAspect="1"/>
          </p:cNvPicPr>
          <p:nvPr/>
        </p:nvPicPr>
        <p:blipFill>
          <a:blip r:embed="rId4"/>
          <a:stretch>
            <a:fillRect/>
          </a:stretch>
        </p:blipFill>
        <p:spPr>
          <a:xfrm>
            <a:off x="5445900" y="2442812"/>
            <a:ext cx="1685700" cy="181377"/>
          </a:xfrm>
          <a:prstGeom prst="rect">
            <a:avLst/>
          </a:prstGeom>
        </p:spPr>
      </p:pic>
    </p:spTree>
    <p:extLst>
      <p:ext uri="{BB962C8B-B14F-4D97-AF65-F5344CB8AC3E}">
        <p14:creationId xmlns:p14="http://schemas.microsoft.com/office/powerpoint/2010/main" val="33205385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18-Modern Blue">
      <a:dk1>
        <a:sysClr val="windowText" lastClr="000000"/>
      </a:dk1>
      <a:lt1>
        <a:sysClr val="window" lastClr="FFFFFF"/>
      </a:lt1>
      <a:dk2>
        <a:srgbClr val="000000"/>
      </a:dk2>
      <a:lt2>
        <a:srgbClr val="E7E6E6"/>
      </a:lt2>
      <a:accent1>
        <a:srgbClr val="4B5050"/>
      </a:accent1>
      <a:accent2>
        <a:srgbClr val="00AAF0"/>
      </a:accent2>
      <a:accent3>
        <a:srgbClr val="6E7378"/>
      </a:accent3>
      <a:accent4>
        <a:srgbClr val="91969B"/>
      </a:accent4>
      <a:accent5>
        <a:srgbClr val="AAAFB4"/>
      </a:accent5>
      <a:accent6>
        <a:srgbClr val="DCE1E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c:creator>
  <cp:revision>2</cp:revision>
  <dcterms:created xsi:type="dcterms:W3CDTF">2015-05-25T12:45:08Z</dcterms:created>
  <dcterms:modified xsi:type="dcterms:W3CDTF">2022-01-19T02:35:11Z</dcterms:modified>
</cp:coreProperties>
</file>